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6" r:id="rId3"/>
  </p:sldMasterIdLst>
  <p:notesMasterIdLst>
    <p:notesMasterId r:id="rId18"/>
  </p:notesMasterIdLst>
  <p:sldIdLst>
    <p:sldId id="262" r:id="rId4"/>
    <p:sldId id="321" r:id="rId5"/>
    <p:sldId id="319" r:id="rId6"/>
    <p:sldId id="284" r:id="rId7"/>
    <p:sldId id="322" r:id="rId8"/>
    <p:sldId id="308" r:id="rId9"/>
    <p:sldId id="1684" r:id="rId10"/>
    <p:sldId id="1683" r:id="rId11"/>
    <p:sldId id="459" r:id="rId12"/>
    <p:sldId id="463" r:id="rId13"/>
    <p:sldId id="290" r:id="rId14"/>
    <p:sldId id="299" r:id="rId15"/>
    <p:sldId id="294" r:id="rId16"/>
    <p:sldId id="16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EB94B0-6D13-4D03-B4AA-57A172922FF0}">
          <p14:sldIdLst>
            <p14:sldId id="262"/>
            <p14:sldId id="321"/>
            <p14:sldId id="319"/>
            <p14:sldId id="284"/>
            <p14:sldId id="322"/>
            <p14:sldId id="308"/>
            <p14:sldId id="1684"/>
            <p14:sldId id="1683"/>
            <p14:sldId id="459"/>
            <p14:sldId id="463"/>
            <p14:sldId id="290"/>
          </p14:sldIdLst>
        </p14:section>
        <p14:section name="Data Security" id="{7CEF0BD0-6979-4B7A-AAD6-F4A69AC79FEB}">
          <p14:sldIdLst>
            <p14:sldId id="299"/>
            <p14:sldId id="294"/>
            <p14:sldId id="16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383768-495F-4FCF-9AAF-C4BA9E9BEA32}" v="1" dt="2020-06-23T15:57:15.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8" d="100"/>
          <a:sy n="68" d="100"/>
        </p:scale>
        <p:origin x="6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imiliano Accotto" userId="df26f701-48f1-4525-9789-0a6becfa9f89" providerId="ADAL" clId="{C5383768-495F-4FCF-9AAF-C4BA9E9BEA32}"/>
    <pc:docChg chg="addSld modSld">
      <pc:chgData name="Maximiliano Accotto" userId="df26f701-48f1-4525-9789-0a6becfa9f89" providerId="ADAL" clId="{C5383768-495F-4FCF-9AAF-C4BA9E9BEA32}" dt="2020-06-23T15:57:24.681" v="37" actId="20577"/>
      <pc:docMkLst>
        <pc:docMk/>
      </pc:docMkLst>
      <pc:sldChg chg="modSp add">
        <pc:chgData name="Maximiliano Accotto" userId="df26f701-48f1-4525-9789-0a6becfa9f89" providerId="ADAL" clId="{C5383768-495F-4FCF-9AAF-C4BA9E9BEA32}" dt="2020-06-23T15:57:24.681" v="37" actId="20577"/>
        <pc:sldMkLst>
          <pc:docMk/>
          <pc:sldMk cId="2441505026" sldId="1685"/>
        </pc:sldMkLst>
        <pc:spChg chg="mod">
          <ac:chgData name="Maximiliano Accotto" userId="df26f701-48f1-4525-9789-0a6becfa9f89" providerId="ADAL" clId="{C5383768-495F-4FCF-9AAF-C4BA9E9BEA32}" dt="2020-06-23T15:57:24.681" v="37" actId="20577"/>
          <ac:spMkLst>
            <pc:docMk/>
            <pc:sldMk cId="2441505026" sldId="1685"/>
            <ac:spMk id="2" creationId="{F5CCEDF3-49A9-4B9A-B034-D1C361C54A7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B536DF-88AC-448D-B540-7F766040127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US"/>
        </a:p>
      </dgm:t>
    </dgm:pt>
    <dgm:pt modelId="{9018C639-B15B-4ECF-9E83-173C32DF5BB7}">
      <dgm:prSet/>
      <dgm:spPr>
        <a:solidFill>
          <a:srgbClr val="F2C811"/>
        </a:solidFill>
      </dgm:spPr>
      <dgm:t>
        <a:bodyPr/>
        <a:lstStyle/>
        <a:p>
          <a:r>
            <a:rPr lang="en-US" baseline="0">
              <a:solidFill>
                <a:schemeClr val="tx1"/>
              </a:solidFill>
            </a:rPr>
            <a:t>Data Location</a:t>
          </a:r>
          <a:endParaRPr lang="en-GB">
            <a:solidFill>
              <a:schemeClr val="tx1"/>
            </a:solidFill>
          </a:endParaRPr>
        </a:p>
      </dgm:t>
    </dgm:pt>
    <dgm:pt modelId="{B4EC6EBF-21C2-480E-87B2-7F1A073B6359}" type="parTrans" cxnId="{7E08D08F-C0F9-417B-8132-83B45B41F630}">
      <dgm:prSet/>
      <dgm:spPr/>
      <dgm:t>
        <a:bodyPr/>
        <a:lstStyle/>
        <a:p>
          <a:endParaRPr lang="en-US"/>
        </a:p>
      </dgm:t>
    </dgm:pt>
    <dgm:pt modelId="{4E855D6E-212E-406F-9D3B-844BE56C2D9A}" type="sibTrans" cxnId="{7E08D08F-C0F9-417B-8132-83B45B41F630}">
      <dgm:prSet/>
      <dgm:spPr/>
      <dgm:t>
        <a:bodyPr/>
        <a:lstStyle/>
        <a:p>
          <a:endParaRPr lang="en-US"/>
        </a:p>
      </dgm:t>
    </dgm:pt>
    <dgm:pt modelId="{D286143D-BDC1-499D-885B-6D79F1C29B05}">
      <dgm:prSet/>
      <dgm:spPr>
        <a:solidFill>
          <a:srgbClr val="F2C811"/>
        </a:solidFill>
      </dgm:spPr>
      <dgm:t>
        <a:bodyPr/>
        <a:lstStyle/>
        <a:p>
          <a:r>
            <a:rPr lang="en-GB">
              <a:solidFill>
                <a:schemeClr val="tx1"/>
              </a:solidFill>
            </a:rPr>
            <a:t>On-Premises</a:t>
          </a:r>
        </a:p>
      </dgm:t>
    </dgm:pt>
    <dgm:pt modelId="{4FE4810C-569E-4D3D-9DCC-5469C4726500}" type="parTrans" cxnId="{32B858B2-4930-4243-A6E4-17F4579F2AE2}">
      <dgm:prSet/>
      <dgm:spPr/>
      <dgm:t>
        <a:bodyPr/>
        <a:lstStyle/>
        <a:p>
          <a:endParaRPr lang="en-US"/>
        </a:p>
      </dgm:t>
    </dgm:pt>
    <dgm:pt modelId="{18485489-1EC0-4AD0-B01F-90A2A7581FA1}" type="sibTrans" cxnId="{32B858B2-4930-4243-A6E4-17F4579F2AE2}">
      <dgm:prSet/>
      <dgm:spPr/>
      <dgm:t>
        <a:bodyPr/>
        <a:lstStyle/>
        <a:p>
          <a:endParaRPr lang="en-US"/>
        </a:p>
      </dgm:t>
    </dgm:pt>
    <dgm:pt modelId="{D986FB5D-0CA7-4649-B32F-B5E0E933678C}">
      <dgm:prSet/>
      <dgm:spPr>
        <a:solidFill>
          <a:srgbClr val="EDC30D"/>
        </a:solidFill>
      </dgm:spPr>
      <dgm:t>
        <a:bodyPr/>
        <a:lstStyle/>
        <a:p>
          <a:r>
            <a:rPr lang="en-US" baseline="0">
              <a:solidFill>
                <a:schemeClr val="tx1"/>
              </a:solidFill>
            </a:rPr>
            <a:t>Cloud</a:t>
          </a:r>
          <a:endParaRPr lang="en-GB">
            <a:solidFill>
              <a:schemeClr val="tx1"/>
            </a:solidFill>
          </a:endParaRPr>
        </a:p>
      </dgm:t>
    </dgm:pt>
    <dgm:pt modelId="{79AF086F-88DA-49F5-86D3-1F5481FED651}" type="parTrans" cxnId="{A891B08A-052E-4AF3-A09B-1520015F3526}">
      <dgm:prSet/>
      <dgm:spPr/>
      <dgm:t>
        <a:bodyPr/>
        <a:lstStyle/>
        <a:p>
          <a:endParaRPr lang="en-US"/>
        </a:p>
      </dgm:t>
    </dgm:pt>
    <dgm:pt modelId="{9680EFFC-479C-4258-AE83-BCC14469C9D3}" type="sibTrans" cxnId="{A891B08A-052E-4AF3-A09B-1520015F3526}">
      <dgm:prSet/>
      <dgm:spPr/>
      <dgm:t>
        <a:bodyPr/>
        <a:lstStyle/>
        <a:p>
          <a:endParaRPr lang="en-US"/>
        </a:p>
      </dgm:t>
    </dgm:pt>
    <dgm:pt modelId="{98DD8F22-E018-49A8-8200-C232B9919179}">
      <dgm:prSet/>
      <dgm:spPr>
        <a:solidFill>
          <a:srgbClr val="EDC30D"/>
        </a:solidFill>
      </dgm:spPr>
      <dgm:t>
        <a:bodyPr/>
        <a:lstStyle/>
        <a:p>
          <a:r>
            <a:rPr lang="en-US" baseline="0">
              <a:solidFill>
                <a:schemeClr val="tx1"/>
              </a:solidFill>
            </a:rPr>
            <a:t>Data Access</a:t>
          </a:r>
          <a:endParaRPr lang="en-GB">
            <a:solidFill>
              <a:schemeClr val="tx1"/>
            </a:solidFill>
          </a:endParaRPr>
        </a:p>
      </dgm:t>
    </dgm:pt>
    <dgm:pt modelId="{23AAD0B8-6377-4E25-9840-1E19B38F7EBE}" type="parTrans" cxnId="{BCD1EA49-D2E3-4135-9467-CE7C3479810F}">
      <dgm:prSet/>
      <dgm:spPr/>
      <dgm:t>
        <a:bodyPr/>
        <a:lstStyle/>
        <a:p>
          <a:endParaRPr lang="en-US"/>
        </a:p>
      </dgm:t>
    </dgm:pt>
    <dgm:pt modelId="{40B031A4-925D-465A-BC64-C47E998C7334}" type="sibTrans" cxnId="{BCD1EA49-D2E3-4135-9467-CE7C3479810F}">
      <dgm:prSet/>
      <dgm:spPr/>
      <dgm:t>
        <a:bodyPr/>
        <a:lstStyle/>
        <a:p>
          <a:endParaRPr lang="en-US"/>
        </a:p>
      </dgm:t>
    </dgm:pt>
    <dgm:pt modelId="{02CDDF87-99FD-41FE-B5E3-0CECAF4BCF45}">
      <dgm:prSet/>
      <dgm:spPr>
        <a:solidFill>
          <a:srgbClr val="EDC30D"/>
        </a:solidFill>
      </dgm:spPr>
      <dgm:t>
        <a:bodyPr/>
        <a:lstStyle/>
        <a:p>
          <a:r>
            <a:rPr lang="en-US" baseline="0">
              <a:solidFill>
                <a:schemeClr val="tx1"/>
              </a:solidFill>
            </a:rPr>
            <a:t>Sharing</a:t>
          </a:r>
          <a:endParaRPr lang="en-GB">
            <a:solidFill>
              <a:schemeClr val="tx1"/>
            </a:solidFill>
          </a:endParaRPr>
        </a:p>
      </dgm:t>
    </dgm:pt>
    <dgm:pt modelId="{5B651901-5667-44B9-BCDC-80803B122875}" type="parTrans" cxnId="{D777F415-5A78-411F-9627-93E603D32B08}">
      <dgm:prSet/>
      <dgm:spPr/>
      <dgm:t>
        <a:bodyPr/>
        <a:lstStyle/>
        <a:p>
          <a:endParaRPr lang="en-US"/>
        </a:p>
      </dgm:t>
    </dgm:pt>
    <dgm:pt modelId="{FD5A30EC-672A-42E5-A4E9-78B9CD2F73FD}" type="sibTrans" cxnId="{D777F415-5A78-411F-9627-93E603D32B08}">
      <dgm:prSet/>
      <dgm:spPr/>
      <dgm:t>
        <a:bodyPr/>
        <a:lstStyle/>
        <a:p>
          <a:endParaRPr lang="en-US"/>
        </a:p>
      </dgm:t>
    </dgm:pt>
    <dgm:pt modelId="{2A7F442F-C5C9-4D5B-9D3B-5D1C13AEC459}">
      <dgm:prSet/>
      <dgm:spPr>
        <a:solidFill>
          <a:srgbClr val="EDC30D"/>
        </a:solidFill>
      </dgm:spPr>
      <dgm:t>
        <a:bodyPr/>
        <a:lstStyle/>
        <a:p>
          <a:r>
            <a:rPr lang="en-US" baseline="0">
              <a:solidFill>
                <a:schemeClr val="tx1"/>
              </a:solidFill>
            </a:rPr>
            <a:t>Row-Level Security</a:t>
          </a:r>
          <a:endParaRPr lang="en-GB">
            <a:solidFill>
              <a:schemeClr val="tx1"/>
            </a:solidFill>
          </a:endParaRPr>
        </a:p>
      </dgm:t>
    </dgm:pt>
    <dgm:pt modelId="{8F93E8EE-2246-4795-BCD0-BC5C1CED47A1}" type="parTrans" cxnId="{231D0640-6F9B-4B08-ADF9-7EBC0226B82B}">
      <dgm:prSet/>
      <dgm:spPr/>
      <dgm:t>
        <a:bodyPr/>
        <a:lstStyle/>
        <a:p>
          <a:endParaRPr lang="en-US"/>
        </a:p>
      </dgm:t>
    </dgm:pt>
    <dgm:pt modelId="{B5C0A802-21BB-425C-B00C-BA658DB75968}" type="sibTrans" cxnId="{231D0640-6F9B-4B08-ADF9-7EBC0226B82B}">
      <dgm:prSet/>
      <dgm:spPr/>
      <dgm:t>
        <a:bodyPr/>
        <a:lstStyle/>
        <a:p>
          <a:endParaRPr lang="en-US"/>
        </a:p>
      </dgm:t>
    </dgm:pt>
    <dgm:pt modelId="{0F7CFEAA-B402-4195-955E-5804F865A4C7}">
      <dgm:prSet/>
      <dgm:spPr>
        <a:solidFill>
          <a:srgbClr val="EDC30D"/>
        </a:solidFill>
      </dgm:spPr>
      <dgm:t>
        <a:bodyPr/>
        <a:lstStyle/>
        <a:p>
          <a:r>
            <a:rPr lang="en-GB">
              <a:solidFill>
                <a:schemeClr val="tx1"/>
              </a:solidFill>
            </a:rPr>
            <a:t>Public</a:t>
          </a:r>
        </a:p>
      </dgm:t>
    </dgm:pt>
    <dgm:pt modelId="{6034EAAB-A750-4098-8520-9672FA4C350B}" type="parTrans" cxnId="{8BEC4BFD-7501-4DBC-A815-6C775F300A41}">
      <dgm:prSet/>
      <dgm:spPr/>
      <dgm:t>
        <a:bodyPr/>
        <a:lstStyle/>
        <a:p>
          <a:endParaRPr lang="en-US"/>
        </a:p>
      </dgm:t>
    </dgm:pt>
    <dgm:pt modelId="{64AD4BEC-95BA-4E96-A03C-0A6BE6775317}" type="sibTrans" cxnId="{8BEC4BFD-7501-4DBC-A815-6C775F300A41}">
      <dgm:prSet/>
      <dgm:spPr/>
      <dgm:t>
        <a:bodyPr/>
        <a:lstStyle/>
        <a:p>
          <a:endParaRPr lang="en-US"/>
        </a:p>
      </dgm:t>
    </dgm:pt>
    <dgm:pt modelId="{1363C39E-132F-44FF-9F82-3EB8134AD84C}" type="pres">
      <dgm:prSet presAssocID="{54B536DF-88AC-448D-B540-7F766040127F}" presName="hierChild1" presStyleCnt="0">
        <dgm:presLayoutVars>
          <dgm:orgChart val="1"/>
          <dgm:chPref val="1"/>
          <dgm:dir/>
          <dgm:animOne val="branch"/>
          <dgm:animLvl val="lvl"/>
          <dgm:resizeHandles/>
        </dgm:presLayoutVars>
      </dgm:prSet>
      <dgm:spPr/>
    </dgm:pt>
    <dgm:pt modelId="{FE4C99D6-65BF-48DF-B04A-68EB7417A1B0}" type="pres">
      <dgm:prSet presAssocID="{9018C639-B15B-4ECF-9E83-173C32DF5BB7}" presName="hierRoot1" presStyleCnt="0">
        <dgm:presLayoutVars>
          <dgm:hierBranch val="init"/>
        </dgm:presLayoutVars>
      </dgm:prSet>
      <dgm:spPr/>
    </dgm:pt>
    <dgm:pt modelId="{2712F7D2-D78C-4A52-A407-4516BAF4561D}" type="pres">
      <dgm:prSet presAssocID="{9018C639-B15B-4ECF-9E83-173C32DF5BB7}" presName="rootComposite1" presStyleCnt="0"/>
      <dgm:spPr/>
    </dgm:pt>
    <dgm:pt modelId="{10B685FD-79F8-49D8-B895-E2380080227F}" type="pres">
      <dgm:prSet presAssocID="{9018C639-B15B-4ECF-9E83-173C32DF5BB7}" presName="rootText1" presStyleLbl="node0" presStyleIdx="0" presStyleCnt="2">
        <dgm:presLayoutVars>
          <dgm:chPref val="3"/>
        </dgm:presLayoutVars>
      </dgm:prSet>
      <dgm:spPr/>
    </dgm:pt>
    <dgm:pt modelId="{F901269B-131C-4B8B-8A5C-1A38CEB625BB}" type="pres">
      <dgm:prSet presAssocID="{9018C639-B15B-4ECF-9E83-173C32DF5BB7}" presName="rootConnector1" presStyleLbl="node1" presStyleIdx="0" presStyleCnt="0"/>
      <dgm:spPr/>
    </dgm:pt>
    <dgm:pt modelId="{D3896F1F-A879-4D26-A937-B6BD3CF93672}" type="pres">
      <dgm:prSet presAssocID="{9018C639-B15B-4ECF-9E83-173C32DF5BB7}" presName="hierChild2" presStyleCnt="0"/>
      <dgm:spPr/>
    </dgm:pt>
    <dgm:pt modelId="{D33BB0EA-F195-438F-8A00-24E5C8226EA3}" type="pres">
      <dgm:prSet presAssocID="{4FE4810C-569E-4D3D-9DCC-5469C4726500}" presName="Name64" presStyleLbl="parChTrans1D2" presStyleIdx="0" presStyleCnt="5"/>
      <dgm:spPr/>
    </dgm:pt>
    <dgm:pt modelId="{75679D68-C971-4953-8DBE-59CC76684E30}" type="pres">
      <dgm:prSet presAssocID="{D286143D-BDC1-499D-885B-6D79F1C29B05}" presName="hierRoot2" presStyleCnt="0">
        <dgm:presLayoutVars>
          <dgm:hierBranch val="init"/>
        </dgm:presLayoutVars>
      </dgm:prSet>
      <dgm:spPr/>
    </dgm:pt>
    <dgm:pt modelId="{FEB0C5A7-694E-4F1E-892B-56EDBAA81AB7}" type="pres">
      <dgm:prSet presAssocID="{D286143D-BDC1-499D-885B-6D79F1C29B05}" presName="rootComposite" presStyleCnt="0"/>
      <dgm:spPr/>
    </dgm:pt>
    <dgm:pt modelId="{83A068E7-16B4-4313-9BD7-86F2CC6ED717}" type="pres">
      <dgm:prSet presAssocID="{D286143D-BDC1-499D-885B-6D79F1C29B05}" presName="rootText" presStyleLbl="node2" presStyleIdx="0" presStyleCnt="5">
        <dgm:presLayoutVars>
          <dgm:chPref val="3"/>
        </dgm:presLayoutVars>
      </dgm:prSet>
      <dgm:spPr/>
    </dgm:pt>
    <dgm:pt modelId="{A6480A6F-B9F2-41EE-AF4B-E34F34808E52}" type="pres">
      <dgm:prSet presAssocID="{D286143D-BDC1-499D-885B-6D79F1C29B05}" presName="rootConnector" presStyleLbl="node2" presStyleIdx="0" presStyleCnt="5"/>
      <dgm:spPr/>
    </dgm:pt>
    <dgm:pt modelId="{3B1511B9-2CB6-4EE5-A072-C412CA5E1460}" type="pres">
      <dgm:prSet presAssocID="{D286143D-BDC1-499D-885B-6D79F1C29B05}" presName="hierChild4" presStyleCnt="0"/>
      <dgm:spPr/>
    </dgm:pt>
    <dgm:pt modelId="{3DC5C3BA-4BA4-4B23-9164-FE3A9D3B6DC8}" type="pres">
      <dgm:prSet presAssocID="{D286143D-BDC1-499D-885B-6D79F1C29B05}" presName="hierChild5" presStyleCnt="0"/>
      <dgm:spPr/>
    </dgm:pt>
    <dgm:pt modelId="{501FCC22-A997-4163-86D1-18CF96D2C847}" type="pres">
      <dgm:prSet presAssocID="{79AF086F-88DA-49F5-86D3-1F5481FED651}" presName="Name64" presStyleLbl="parChTrans1D2" presStyleIdx="1" presStyleCnt="5"/>
      <dgm:spPr/>
    </dgm:pt>
    <dgm:pt modelId="{73DC2737-AE28-4599-BF47-8A413BD88520}" type="pres">
      <dgm:prSet presAssocID="{D986FB5D-0CA7-4649-B32F-B5E0E933678C}" presName="hierRoot2" presStyleCnt="0">
        <dgm:presLayoutVars>
          <dgm:hierBranch val="init"/>
        </dgm:presLayoutVars>
      </dgm:prSet>
      <dgm:spPr/>
    </dgm:pt>
    <dgm:pt modelId="{67A19D61-B496-4CCB-B6FD-094B27937291}" type="pres">
      <dgm:prSet presAssocID="{D986FB5D-0CA7-4649-B32F-B5E0E933678C}" presName="rootComposite" presStyleCnt="0"/>
      <dgm:spPr/>
    </dgm:pt>
    <dgm:pt modelId="{808B666D-E5F6-46A6-9724-A881F7C0FFFF}" type="pres">
      <dgm:prSet presAssocID="{D986FB5D-0CA7-4649-B32F-B5E0E933678C}" presName="rootText" presStyleLbl="node2" presStyleIdx="1" presStyleCnt="5">
        <dgm:presLayoutVars>
          <dgm:chPref val="3"/>
        </dgm:presLayoutVars>
      </dgm:prSet>
      <dgm:spPr/>
    </dgm:pt>
    <dgm:pt modelId="{2C41F697-0E28-482E-AA48-4CE8F1252801}" type="pres">
      <dgm:prSet presAssocID="{D986FB5D-0CA7-4649-B32F-B5E0E933678C}" presName="rootConnector" presStyleLbl="node2" presStyleIdx="1" presStyleCnt="5"/>
      <dgm:spPr/>
    </dgm:pt>
    <dgm:pt modelId="{516FE777-892C-4934-BD88-8A7C99F99675}" type="pres">
      <dgm:prSet presAssocID="{D986FB5D-0CA7-4649-B32F-B5E0E933678C}" presName="hierChild4" presStyleCnt="0"/>
      <dgm:spPr/>
    </dgm:pt>
    <dgm:pt modelId="{9391B30D-6099-4F7D-931E-5CA5E50A3576}" type="pres">
      <dgm:prSet presAssocID="{D986FB5D-0CA7-4649-B32F-B5E0E933678C}" presName="hierChild5" presStyleCnt="0"/>
      <dgm:spPr/>
    </dgm:pt>
    <dgm:pt modelId="{7A05E7E4-47A2-4918-BD2C-EBCEF3E680A2}" type="pres">
      <dgm:prSet presAssocID="{6034EAAB-A750-4098-8520-9672FA4C350B}" presName="Name64" presStyleLbl="parChTrans1D2" presStyleIdx="2" presStyleCnt="5"/>
      <dgm:spPr/>
    </dgm:pt>
    <dgm:pt modelId="{D4FCE47F-40FD-430C-8252-54239030D16F}" type="pres">
      <dgm:prSet presAssocID="{0F7CFEAA-B402-4195-955E-5804F865A4C7}" presName="hierRoot2" presStyleCnt="0">
        <dgm:presLayoutVars>
          <dgm:hierBranch val="init"/>
        </dgm:presLayoutVars>
      </dgm:prSet>
      <dgm:spPr/>
    </dgm:pt>
    <dgm:pt modelId="{D03C0EA9-CB17-45FA-BE55-2A79C46084E7}" type="pres">
      <dgm:prSet presAssocID="{0F7CFEAA-B402-4195-955E-5804F865A4C7}" presName="rootComposite" presStyleCnt="0"/>
      <dgm:spPr/>
    </dgm:pt>
    <dgm:pt modelId="{FBEC2A62-8070-4245-A18F-3B8D861ABCA6}" type="pres">
      <dgm:prSet presAssocID="{0F7CFEAA-B402-4195-955E-5804F865A4C7}" presName="rootText" presStyleLbl="node2" presStyleIdx="2" presStyleCnt="5">
        <dgm:presLayoutVars>
          <dgm:chPref val="3"/>
        </dgm:presLayoutVars>
      </dgm:prSet>
      <dgm:spPr/>
    </dgm:pt>
    <dgm:pt modelId="{95E615B7-38DF-4706-BECD-3C5A91CF18EA}" type="pres">
      <dgm:prSet presAssocID="{0F7CFEAA-B402-4195-955E-5804F865A4C7}" presName="rootConnector" presStyleLbl="node2" presStyleIdx="2" presStyleCnt="5"/>
      <dgm:spPr/>
    </dgm:pt>
    <dgm:pt modelId="{1A2538DA-B94E-4EDE-824A-31ACB1D6EC1A}" type="pres">
      <dgm:prSet presAssocID="{0F7CFEAA-B402-4195-955E-5804F865A4C7}" presName="hierChild4" presStyleCnt="0"/>
      <dgm:spPr/>
    </dgm:pt>
    <dgm:pt modelId="{B909716F-A78E-4C6F-ACE4-AF3F6B58BAA8}" type="pres">
      <dgm:prSet presAssocID="{0F7CFEAA-B402-4195-955E-5804F865A4C7}" presName="hierChild5" presStyleCnt="0"/>
      <dgm:spPr/>
    </dgm:pt>
    <dgm:pt modelId="{3FB5198A-F36E-40C3-9614-823EDC5B678C}" type="pres">
      <dgm:prSet presAssocID="{9018C639-B15B-4ECF-9E83-173C32DF5BB7}" presName="hierChild3" presStyleCnt="0"/>
      <dgm:spPr/>
    </dgm:pt>
    <dgm:pt modelId="{F358C963-5BE0-455B-949E-74397151E2C2}" type="pres">
      <dgm:prSet presAssocID="{98DD8F22-E018-49A8-8200-C232B9919179}" presName="hierRoot1" presStyleCnt="0">
        <dgm:presLayoutVars>
          <dgm:hierBranch val="init"/>
        </dgm:presLayoutVars>
      </dgm:prSet>
      <dgm:spPr/>
    </dgm:pt>
    <dgm:pt modelId="{6C3F996A-64B7-4D11-A5A7-2B626E9DBC61}" type="pres">
      <dgm:prSet presAssocID="{98DD8F22-E018-49A8-8200-C232B9919179}" presName="rootComposite1" presStyleCnt="0"/>
      <dgm:spPr/>
    </dgm:pt>
    <dgm:pt modelId="{16BDD1B1-6573-49A9-B5D7-5900380DA9FE}" type="pres">
      <dgm:prSet presAssocID="{98DD8F22-E018-49A8-8200-C232B9919179}" presName="rootText1" presStyleLbl="node0" presStyleIdx="1" presStyleCnt="2">
        <dgm:presLayoutVars>
          <dgm:chPref val="3"/>
        </dgm:presLayoutVars>
      </dgm:prSet>
      <dgm:spPr/>
    </dgm:pt>
    <dgm:pt modelId="{64294F2E-0A55-4FF7-B70A-76D6ADF390AD}" type="pres">
      <dgm:prSet presAssocID="{98DD8F22-E018-49A8-8200-C232B9919179}" presName="rootConnector1" presStyleLbl="node1" presStyleIdx="0" presStyleCnt="0"/>
      <dgm:spPr/>
    </dgm:pt>
    <dgm:pt modelId="{7BEC5FF6-C856-4846-A476-DB98A7D46425}" type="pres">
      <dgm:prSet presAssocID="{98DD8F22-E018-49A8-8200-C232B9919179}" presName="hierChild2" presStyleCnt="0"/>
      <dgm:spPr/>
    </dgm:pt>
    <dgm:pt modelId="{B8DEA176-23F1-49DC-93D7-61E1A4F2D62C}" type="pres">
      <dgm:prSet presAssocID="{5B651901-5667-44B9-BCDC-80803B122875}" presName="Name64" presStyleLbl="parChTrans1D2" presStyleIdx="3" presStyleCnt="5"/>
      <dgm:spPr/>
    </dgm:pt>
    <dgm:pt modelId="{75741D26-983A-435B-9AC3-79193AC24B67}" type="pres">
      <dgm:prSet presAssocID="{02CDDF87-99FD-41FE-B5E3-0CECAF4BCF45}" presName="hierRoot2" presStyleCnt="0">
        <dgm:presLayoutVars>
          <dgm:hierBranch val="init"/>
        </dgm:presLayoutVars>
      </dgm:prSet>
      <dgm:spPr/>
    </dgm:pt>
    <dgm:pt modelId="{47C358C8-81AD-47F5-BA32-856AC58481B2}" type="pres">
      <dgm:prSet presAssocID="{02CDDF87-99FD-41FE-B5E3-0CECAF4BCF45}" presName="rootComposite" presStyleCnt="0"/>
      <dgm:spPr/>
    </dgm:pt>
    <dgm:pt modelId="{30F0C7C1-13E3-42E2-8FFB-DF4C270C725C}" type="pres">
      <dgm:prSet presAssocID="{02CDDF87-99FD-41FE-B5E3-0CECAF4BCF45}" presName="rootText" presStyleLbl="node2" presStyleIdx="3" presStyleCnt="5">
        <dgm:presLayoutVars>
          <dgm:chPref val="3"/>
        </dgm:presLayoutVars>
      </dgm:prSet>
      <dgm:spPr/>
    </dgm:pt>
    <dgm:pt modelId="{E2102E85-3A96-4B9A-ADF6-E44568DBE505}" type="pres">
      <dgm:prSet presAssocID="{02CDDF87-99FD-41FE-B5E3-0CECAF4BCF45}" presName="rootConnector" presStyleLbl="node2" presStyleIdx="3" presStyleCnt="5"/>
      <dgm:spPr/>
    </dgm:pt>
    <dgm:pt modelId="{28BA4C30-E545-46E1-8342-DBE51F874F7B}" type="pres">
      <dgm:prSet presAssocID="{02CDDF87-99FD-41FE-B5E3-0CECAF4BCF45}" presName="hierChild4" presStyleCnt="0"/>
      <dgm:spPr/>
    </dgm:pt>
    <dgm:pt modelId="{4E006D7C-311F-40A1-8CF9-C16B2E4C1368}" type="pres">
      <dgm:prSet presAssocID="{02CDDF87-99FD-41FE-B5E3-0CECAF4BCF45}" presName="hierChild5" presStyleCnt="0"/>
      <dgm:spPr/>
    </dgm:pt>
    <dgm:pt modelId="{38CAB2FC-CDD3-4A35-A221-9A549B4B8A33}" type="pres">
      <dgm:prSet presAssocID="{8F93E8EE-2246-4795-BCD0-BC5C1CED47A1}" presName="Name64" presStyleLbl="parChTrans1D2" presStyleIdx="4" presStyleCnt="5"/>
      <dgm:spPr/>
    </dgm:pt>
    <dgm:pt modelId="{FF5D2CCD-1E7D-4B64-B325-D5829E55109C}" type="pres">
      <dgm:prSet presAssocID="{2A7F442F-C5C9-4D5B-9D3B-5D1C13AEC459}" presName="hierRoot2" presStyleCnt="0">
        <dgm:presLayoutVars>
          <dgm:hierBranch val="init"/>
        </dgm:presLayoutVars>
      </dgm:prSet>
      <dgm:spPr/>
    </dgm:pt>
    <dgm:pt modelId="{0654D5FE-0349-4776-A15E-F58FDDE363B8}" type="pres">
      <dgm:prSet presAssocID="{2A7F442F-C5C9-4D5B-9D3B-5D1C13AEC459}" presName="rootComposite" presStyleCnt="0"/>
      <dgm:spPr/>
    </dgm:pt>
    <dgm:pt modelId="{1EADD7DE-598F-474D-8DE1-B38E166EFCE4}" type="pres">
      <dgm:prSet presAssocID="{2A7F442F-C5C9-4D5B-9D3B-5D1C13AEC459}" presName="rootText" presStyleLbl="node2" presStyleIdx="4" presStyleCnt="5">
        <dgm:presLayoutVars>
          <dgm:chPref val="3"/>
        </dgm:presLayoutVars>
      </dgm:prSet>
      <dgm:spPr/>
    </dgm:pt>
    <dgm:pt modelId="{BDE4A4FF-134F-4B07-9A39-8219F99B66D2}" type="pres">
      <dgm:prSet presAssocID="{2A7F442F-C5C9-4D5B-9D3B-5D1C13AEC459}" presName="rootConnector" presStyleLbl="node2" presStyleIdx="4" presStyleCnt="5"/>
      <dgm:spPr/>
    </dgm:pt>
    <dgm:pt modelId="{FE7F874B-5677-4740-8EE2-C4117C1D5D5F}" type="pres">
      <dgm:prSet presAssocID="{2A7F442F-C5C9-4D5B-9D3B-5D1C13AEC459}" presName="hierChild4" presStyleCnt="0"/>
      <dgm:spPr/>
    </dgm:pt>
    <dgm:pt modelId="{A801AF83-E4AA-40B2-BD76-3DA93FAE1075}" type="pres">
      <dgm:prSet presAssocID="{2A7F442F-C5C9-4D5B-9D3B-5D1C13AEC459}" presName="hierChild5" presStyleCnt="0"/>
      <dgm:spPr/>
    </dgm:pt>
    <dgm:pt modelId="{94CD9E86-7D3C-4C22-B9AF-4795860EAE86}" type="pres">
      <dgm:prSet presAssocID="{98DD8F22-E018-49A8-8200-C232B9919179}" presName="hierChild3" presStyleCnt="0"/>
      <dgm:spPr/>
    </dgm:pt>
  </dgm:ptLst>
  <dgm:cxnLst>
    <dgm:cxn modelId="{47052E07-42ED-4A58-BDDB-587A7F93C4A0}" type="presOf" srcId="{2A7F442F-C5C9-4D5B-9D3B-5D1C13AEC459}" destId="{BDE4A4FF-134F-4B07-9A39-8219F99B66D2}" srcOrd="1" destOrd="0" presId="urn:microsoft.com/office/officeart/2009/3/layout/HorizontalOrganizationChart"/>
    <dgm:cxn modelId="{7D82B708-FDB0-4226-98D9-76EDA7215DF4}" type="presOf" srcId="{0F7CFEAA-B402-4195-955E-5804F865A4C7}" destId="{FBEC2A62-8070-4245-A18F-3B8D861ABCA6}" srcOrd="0" destOrd="0" presId="urn:microsoft.com/office/officeart/2009/3/layout/HorizontalOrganizationChart"/>
    <dgm:cxn modelId="{861B1A0B-303F-4742-9767-D679BF7E4174}" type="presOf" srcId="{02CDDF87-99FD-41FE-B5E3-0CECAF4BCF45}" destId="{E2102E85-3A96-4B9A-ADF6-E44568DBE505}" srcOrd="1" destOrd="0" presId="urn:microsoft.com/office/officeart/2009/3/layout/HorizontalOrganizationChart"/>
    <dgm:cxn modelId="{7F14CD13-8448-4837-8681-6E004446E808}" type="presOf" srcId="{5B651901-5667-44B9-BCDC-80803B122875}" destId="{B8DEA176-23F1-49DC-93D7-61E1A4F2D62C}" srcOrd="0" destOrd="0" presId="urn:microsoft.com/office/officeart/2009/3/layout/HorizontalOrganizationChart"/>
    <dgm:cxn modelId="{D777F415-5A78-411F-9627-93E603D32B08}" srcId="{98DD8F22-E018-49A8-8200-C232B9919179}" destId="{02CDDF87-99FD-41FE-B5E3-0CECAF4BCF45}" srcOrd="0" destOrd="0" parTransId="{5B651901-5667-44B9-BCDC-80803B122875}" sibTransId="{FD5A30EC-672A-42E5-A4E9-78B9CD2F73FD}"/>
    <dgm:cxn modelId="{4FD44419-7B38-489C-B337-39AE5849AC87}" type="presOf" srcId="{6034EAAB-A750-4098-8520-9672FA4C350B}" destId="{7A05E7E4-47A2-4918-BD2C-EBCEF3E680A2}" srcOrd="0" destOrd="0" presId="urn:microsoft.com/office/officeart/2009/3/layout/HorizontalOrganizationChart"/>
    <dgm:cxn modelId="{4AD5D91D-1CCB-44FD-B5D0-E93F2F624FE4}" type="presOf" srcId="{98DD8F22-E018-49A8-8200-C232B9919179}" destId="{16BDD1B1-6573-49A9-B5D7-5900380DA9FE}" srcOrd="0" destOrd="0" presId="urn:microsoft.com/office/officeart/2009/3/layout/HorizontalOrganizationChart"/>
    <dgm:cxn modelId="{BDA5D81E-D8A2-4135-93DA-D88024CAC265}" type="presOf" srcId="{54B536DF-88AC-448D-B540-7F766040127F}" destId="{1363C39E-132F-44FF-9F82-3EB8134AD84C}" srcOrd="0" destOrd="0" presId="urn:microsoft.com/office/officeart/2009/3/layout/HorizontalOrganizationChart"/>
    <dgm:cxn modelId="{4A511D28-F3B9-4E5C-8506-92638D8D5EC0}" type="presOf" srcId="{9018C639-B15B-4ECF-9E83-173C32DF5BB7}" destId="{10B685FD-79F8-49D8-B895-E2380080227F}" srcOrd="0" destOrd="0" presId="urn:microsoft.com/office/officeart/2009/3/layout/HorizontalOrganizationChart"/>
    <dgm:cxn modelId="{FCB73433-2B28-4194-9BB0-D2CE51054184}" type="presOf" srcId="{4FE4810C-569E-4D3D-9DCC-5469C4726500}" destId="{D33BB0EA-F195-438F-8A00-24E5C8226EA3}" srcOrd="0" destOrd="0" presId="urn:microsoft.com/office/officeart/2009/3/layout/HorizontalOrganizationChart"/>
    <dgm:cxn modelId="{C3587C3A-D855-4B93-BF19-85DFE0DB642C}" type="presOf" srcId="{8F93E8EE-2246-4795-BCD0-BC5C1CED47A1}" destId="{38CAB2FC-CDD3-4A35-A221-9A549B4B8A33}" srcOrd="0" destOrd="0" presId="urn:microsoft.com/office/officeart/2009/3/layout/HorizontalOrganizationChart"/>
    <dgm:cxn modelId="{231D0640-6F9B-4B08-ADF9-7EBC0226B82B}" srcId="{98DD8F22-E018-49A8-8200-C232B9919179}" destId="{2A7F442F-C5C9-4D5B-9D3B-5D1C13AEC459}" srcOrd="1" destOrd="0" parTransId="{8F93E8EE-2246-4795-BCD0-BC5C1CED47A1}" sibTransId="{B5C0A802-21BB-425C-B00C-BA658DB75968}"/>
    <dgm:cxn modelId="{BCD1EA49-D2E3-4135-9467-CE7C3479810F}" srcId="{54B536DF-88AC-448D-B540-7F766040127F}" destId="{98DD8F22-E018-49A8-8200-C232B9919179}" srcOrd="1" destOrd="0" parTransId="{23AAD0B8-6377-4E25-9840-1E19B38F7EBE}" sibTransId="{40B031A4-925D-465A-BC64-C47E998C7334}"/>
    <dgm:cxn modelId="{7EABE458-4B05-494E-8686-61FB61CFD66F}" type="presOf" srcId="{02CDDF87-99FD-41FE-B5E3-0CECAF4BCF45}" destId="{30F0C7C1-13E3-42E2-8FFB-DF4C270C725C}" srcOrd="0" destOrd="0" presId="urn:microsoft.com/office/officeart/2009/3/layout/HorizontalOrganizationChart"/>
    <dgm:cxn modelId="{32C5F25A-A474-478F-B156-867731C4A4B5}" type="presOf" srcId="{98DD8F22-E018-49A8-8200-C232B9919179}" destId="{64294F2E-0A55-4FF7-B70A-76D6ADF390AD}" srcOrd="1" destOrd="0" presId="urn:microsoft.com/office/officeart/2009/3/layout/HorizontalOrganizationChart"/>
    <dgm:cxn modelId="{F3781280-3761-4F1F-9491-FF8A2EA5EC9C}" type="presOf" srcId="{D286143D-BDC1-499D-885B-6D79F1C29B05}" destId="{83A068E7-16B4-4313-9BD7-86F2CC6ED717}" srcOrd="0" destOrd="0" presId="urn:microsoft.com/office/officeart/2009/3/layout/HorizontalOrganizationChart"/>
    <dgm:cxn modelId="{A891B08A-052E-4AF3-A09B-1520015F3526}" srcId="{9018C639-B15B-4ECF-9E83-173C32DF5BB7}" destId="{D986FB5D-0CA7-4649-B32F-B5E0E933678C}" srcOrd="1" destOrd="0" parTransId="{79AF086F-88DA-49F5-86D3-1F5481FED651}" sibTransId="{9680EFFC-479C-4258-AE83-BCC14469C9D3}"/>
    <dgm:cxn modelId="{7E08D08F-C0F9-417B-8132-83B45B41F630}" srcId="{54B536DF-88AC-448D-B540-7F766040127F}" destId="{9018C639-B15B-4ECF-9E83-173C32DF5BB7}" srcOrd="0" destOrd="0" parTransId="{B4EC6EBF-21C2-480E-87B2-7F1A073B6359}" sibTransId="{4E855D6E-212E-406F-9D3B-844BE56C2D9A}"/>
    <dgm:cxn modelId="{ECC8F599-9FC0-4A9F-A986-2AD79CAA0521}" type="presOf" srcId="{D986FB5D-0CA7-4649-B32F-B5E0E933678C}" destId="{808B666D-E5F6-46A6-9724-A881F7C0FFFF}" srcOrd="0" destOrd="0" presId="urn:microsoft.com/office/officeart/2009/3/layout/HorizontalOrganizationChart"/>
    <dgm:cxn modelId="{90ECF5A4-17DA-4854-ADA9-3FD14EA73AC6}" type="presOf" srcId="{79AF086F-88DA-49F5-86D3-1F5481FED651}" destId="{501FCC22-A997-4163-86D1-18CF96D2C847}" srcOrd="0" destOrd="0" presId="urn:microsoft.com/office/officeart/2009/3/layout/HorizontalOrganizationChart"/>
    <dgm:cxn modelId="{0ECA79A6-3B1F-4272-AEC0-6E801B4AAC09}" type="presOf" srcId="{0F7CFEAA-B402-4195-955E-5804F865A4C7}" destId="{95E615B7-38DF-4706-BECD-3C5A91CF18EA}" srcOrd="1" destOrd="0" presId="urn:microsoft.com/office/officeart/2009/3/layout/HorizontalOrganizationChart"/>
    <dgm:cxn modelId="{2079EAA9-2BC6-4044-AB0C-77E5E63E8028}" type="presOf" srcId="{2A7F442F-C5C9-4D5B-9D3B-5D1C13AEC459}" destId="{1EADD7DE-598F-474D-8DE1-B38E166EFCE4}" srcOrd="0" destOrd="0" presId="urn:microsoft.com/office/officeart/2009/3/layout/HorizontalOrganizationChart"/>
    <dgm:cxn modelId="{32B858B2-4930-4243-A6E4-17F4579F2AE2}" srcId="{9018C639-B15B-4ECF-9E83-173C32DF5BB7}" destId="{D286143D-BDC1-499D-885B-6D79F1C29B05}" srcOrd="0" destOrd="0" parTransId="{4FE4810C-569E-4D3D-9DCC-5469C4726500}" sibTransId="{18485489-1EC0-4AD0-B01F-90A2A7581FA1}"/>
    <dgm:cxn modelId="{46E0F0D3-4482-4223-BC6D-87E35DB33BA4}" type="presOf" srcId="{D986FB5D-0CA7-4649-B32F-B5E0E933678C}" destId="{2C41F697-0E28-482E-AA48-4CE8F1252801}" srcOrd="1" destOrd="0" presId="urn:microsoft.com/office/officeart/2009/3/layout/HorizontalOrganizationChart"/>
    <dgm:cxn modelId="{048D48DB-9E44-4545-897E-28702C0E184F}" type="presOf" srcId="{D286143D-BDC1-499D-885B-6D79F1C29B05}" destId="{A6480A6F-B9F2-41EE-AF4B-E34F34808E52}" srcOrd="1" destOrd="0" presId="urn:microsoft.com/office/officeart/2009/3/layout/HorizontalOrganizationChart"/>
    <dgm:cxn modelId="{9CFFEBDD-A97F-4725-8E34-1D3BF03F80C1}" type="presOf" srcId="{9018C639-B15B-4ECF-9E83-173C32DF5BB7}" destId="{F901269B-131C-4B8B-8A5C-1A38CEB625BB}" srcOrd="1" destOrd="0" presId="urn:microsoft.com/office/officeart/2009/3/layout/HorizontalOrganizationChart"/>
    <dgm:cxn modelId="{8BEC4BFD-7501-4DBC-A815-6C775F300A41}" srcId="{9018C639-B15B-4ECF-9E83-173C32DF5BB7}" destId="{0F7CFEAA-B402-4195-955E-5804F865A4C7}" srcOrd="2" destOrd="0" parTransId="{6034EAAB-A750-4098-8520-9672FA4C350B}" sibTransId="{64AD4BEC-95BA-4E96-A03C-0A6BE6775317}"/>
    <dgm:cxn modelId="{39FB46A7-F5F2-440D-B78D-549A3DA33BCC}" type="presParOf" srcId="{1363C39E-132F-44FF-9F82-3EB8134AD84C}" destId="{FE4C99D6-65BF-48DF-B04A-68EB7417A1B0}" srcOrd="0" destOrd="0" presId="urn:microsoft.com/office/officeart/2009/3/layout/HorizontalOrganizationChart"/>
    <dgm:cxn modelId="{DEAA98D4-A1DC-4864-A1DB-2AC20E7407D9}" type="presParOf" srcId="{FE4C99D6-65BF-48DF-B04A-68EB7417A1B0}" destId="{2712F7D2-D78C-4A52-A407-4516BAF4561D}" srcOrd="0" destOrd="0" presId="urn:microsoft.com/office/officeart/2009/3/layout/HorizontalOrganizationChart"/>
    <dgm:cxn modelId="{B7029028-C309-45A4-86E7-3C73BF92C1B4}" type="presParOf" srcId="{2712F7D2-D78C-4A52-A407-4516BAF4561D}" destId="{10B685FD-79F8-49D8-B895-E2380080227F}" srcOrd="0" destOrd="0" presId="urn:microsoft.com/office/officeart/2009/3/layout/HorizontalOrganizationChart"/>
    <dgm:cxn modelId="{74147E6B-921D-444C-B57B-F301FF6EDB67}" type="presParOf" srcId="{2712F7D2-D78C-4A52-A407-4516BAF4561D}" destId="{F901269B-131C-4B8B-8A5C-1A38CEB625BB}" srcOrd="1" destOrd="0" presId="urn:microsoft.com/office/officeart/2009/3/layout/HorizontalOrganizationChart"/>
    <dgm:cxn modelId="{D5D86390-4CB6-4BB1-A96F-10C6430CF7CD}" type="presParOf" srcId="{FE4C99D6-65BF-48DF-B04A-68EB7417A1B0}" destId="{D3896F1F-A879-4D26-A937-B6BD3CF93672}" srcOrd="1" destOrd="0" presId="urn:microsoft.com/office/officeart/2009/3/layout/HorizontalOrganizationChart"/>
    <dgm:cxn modelId="{41052341-BAE4-479E-8EA3-D101E9C426B5}" type="presParOf" srcId="{D3896F1F-A879-4D26-A937-B6BD3CF93672}" destId="{D33BB0EA-F195-438F-8A00-24E5C8226EA3}" srcOrd="0" destOrd="0" presId="urn:microsoft.com/office/officeart/2009/3/layout/HorizontalOrganizationChart"/>
    <dgm:cxn modelId="{2CE43E30-C6CB-4852-9BE3-2A881C6B38B3}" type="presParOf" srcId="{D3896F1F-A879-4D26-A937-B6BD3CF93672}" destId="{75679D68-C971-4953-8DBE-59CC76684E30}" srcOrd="1" destOrd="0" presId="urn:microsoft.com/office/officeart/2009/3/layout/HorizontalOrganizationChart"/>
    <dgm:cxn modelId="{264D18BA-F43E-4500-982F-B7355FDCE074}" type="presParOf" srcId="{75679D68-C971-4953-8DBE-59CC76684E30}" destId="{FEB0C5A7-694E-4F1E-892B-56EDBAA81AB7}" srcOrd="0" destOrd="0" presId="urn:microsoft.com/office/officeart/2009/3/layout/HorizontalOrganizationChart"/>
    <dgm:cxn modelId="{64A017D5-F549-4EBC-B307-294976C97194}" type="presParOf" srcId="{FEB0C5A7-694E-4F1E-892B-56EDBAA81AB7}" destId="{83A068E7-16B4-4313-9BD7-86F2CC6ED717}" srcOrd="0" destOrd="0" presId="urn:microsoft.com/office/officeart/2009/3/layout/HorizontalOrganizationChart"/>
    <dgm:cxn modelId="{4E7512E0-3F1F-402B-9CED-0F934E58E3AF}" type="presParOf" srcId="{FEB0C5A7-694E-4F1E-892B-56EDBAA81AB7}" destId="{A6480A6F-B9F2-41EE-AF4B-E34F34808E52}" srcOrd="1" destOrd="0" presId="urn:microsoft.com/office/officeart/2009/3/layout/HorizontalOrganizationChart"/>
    <dgm:cxn modelId="{ADDD7AEB-DE67-4AF7-81D2-6ADB471E1AB0}" type="presParOf" srcId="{75679D68-C971-4953-8DBE-59CC76684E30}" destId="{3B1511B9-2CB6-4EE5-A072-C412CA5E1460}" srcOrd="1" destOrd="0" presId="urn:microsoft.com/office/officeart/2009/3/layout/HorizontalOrganizationChart"/>
    <dgm:cxn modelId="{A5E97885-9434-4CFE-B5BD-5C6A4C7F942B}" type="presParOf" srcId="{75679D68-C971-4953-8DBE-59CC76684E30}" destId="{3DC5C3BA-4BA4-4B23-9164-FE3A9D3B6DC8}" srcOrd="2" destOrd="0" presId="urn:microsoft.com/office/officeart/2009/3/layout/HorizontalOrganizationChart"/>
    <dgm:cxn modelId="{62A9E393-FDC5-4F50-A527-82A512120756}" type="presParOf" srcId="{D3896F1F-A879-4D26-A937-B6BD3CF93672}" destId="{501FCC22-A997-4163-86D1-18CF96D2C847}" srcOrd="2" destOrd="0" presId="urn:microsoft.com/office/officeart/2009/3/layout/HorizontalOrganizationChart"/>
    <dgm:cxn modelId="{6F22BCC9-036F-4989-B200-A3A925C25A48}" type="presParOf" srcId="{D3896F1F-A879-4D26-A937-B6BD3CF93672}" destId="{73DC2737-AE28-4599-BF47-8A413BD88520}" srcOrd="3" destOrd="0" presId="urn:microsoft.com/office/officeart/2009/3/layout/HorizontalOrganizationChart"/>
    <dgm:cxn modelId="{AED4EE52-86F0-4465-9633-007F0A171E12}" type="presParOf" srcId="{73DC2737-AE28-4599-BF47-8A413BD88520}" destId="{67A19D61-B496-4CCB-B6FD-094B27937291}" srcOrd="0" destOrd="0" presId="urn:microsoft.com/office/officeart/2009/3/layout/HorizontalOrganizationChart"/>
    <dgm:cxn modelId="{C70E4719-5935-408F-8C57-D4642DEA0B6D}" type="presParOf" srcId="{67A19D61-B496-4CCB-B6FD-094B27937291}" destId="{808B666D-E5F6-46A6-9724-A881F7C0FFFF}" srcOrd="0" destOrd="0" presId="urn:microsoft.com/office/officeart/2009/3/layout/HorizontalOrganizationChart"/>
    <dgm:cxn modelId="{8392755B-C5A6-431D-8C62-369A4C09D954}" type="presParOf" srcId="{67A19D61-B496-4CCB-B6FD-094B27937291}" destId="{2C41F697-0E28-482E-AA48-4CE8F1252801}" srcOrd="1" destOrd="0" presId="urn:microsoft.com/office/officeart/2009/3/layout/HorizontalOrganizationChart"/>
    <dgm:cxn modelId="{0B641C22-F483-484A-B0A7-3913493AC680}" type="presParOf" srcId="{73DC2737-AE28-4599-BF47-8A413BD88520}" destId="{516FE777-892C-4934-BD88-8A7C99F99675}" srcOrd="1" destOrd="0" presId="urn:microsoft.com/office/officeart/2009/3/layout/HorizontalOrganizationChart"/>
    <dgm:cxn modelId="{1AA587C5-6469-409A-B845-78E4E238DE05}" type="presParOf" srcId="{73DC2737-AE28-4599-BF47-8A413BD88520}" destId="{9391B30D-6099-4F7D-931E-5CA5E50A3576}" srcOrd="2" destOrd="0" presId="urn:microsoft.com/office/officeart/2009/3/layout/HorizontalOrganizationChart"/>
    <dgm:cxn modelId="{EC524EE1-4016-4F13-844C-0F1CC1B7FB4F}" type="presParOf" srcId="{D3896F1F-A879-4D26-A937-B6BD3CF93672}" destId="{7A05E7E4-47A2-4918-BD2C-EBCEF3E680A2}" srcOrd="4" destOrd="0" presId="urn:microsoft.com/office/officeart/2009/3/layout/HorizontalOrganizationChart"/>
    <dgm:cxn modelId="{3C836B59-7F14-4AF2-A5A4-49644751A619}" type="presParOf" srcId="{D3896F1F-A879-4D26-A937-B6BD3CF93672}" destId="{D4FCE47F-40FD-430C-8252-54239030D16F}" srcOrd="5" destOrd="0" presId="urn:microsoft.com/office/officeart/2009/3/layout/HorizontalOrganizationChart"/>
    <dgm:cxn modelId="{239A8DB6-2EFE-4EFD-A899-7AD68503F81E}" type="presParOf" srcId="{D4FCE47F-40FD-430C-8252-54239030D16F}" destId="{D03C0EA9-CB17-45FA-BE55-2A79C46084E7}" srcOrd="0" destOrd="0" presId="urn:microsoft.com/office/officeart/2009/3/layout/HorizontalOrganizationChart"/>
    <dgm:cxn modelId="{EE532E61-1633-4389-81E6-A81112DCADD0}" type="presParOf" srcId="{D03C0EA9-CB17-45FA-BE55-2A79C46084E7}" destId="{FBEC2A62-8070-4245-A18F-3B8D861ABCA6}" srcOrd="0" destOrd="0" presId="urn:microsoft.com/office/officeart/2009/3/layout/HorizontalOrganizationChart"/>
    <dgm:cxn modelId="{7EFEBC07-1E6E-4550-896E-5554948498FA}" type="presParOf" srcId="{D03C0EA9-CB17-45FA-BE55-2A79C46084E7}" destId="{95E615B7-38DF-4706-BECD-3C5A91CF18EA}" srcOrd="1" destOrd="0" presId="urn:microsoft.com/office/officeart/2009/3/layout/HorizontalOrganizationChart"/>
    <dgm:cxn modelId="{6D46A33F-CE36-4D76-AF36-EE1B3081A7D9}" type="presParOf" srcId="{D4FCE47F-40FD-430C-8252-54239030D16F}" destId="{1A2538DA-B94E-4EDE-824A-31ACB1D6EC1A}" srcOrd="1" destOrd="0" presId="urn:microsoft.com/office/officeart/2009/3/layout/HorizontalOrganizationChart"/>
    <dgm:cxn modelId="{E76877CC-701E-484E-A061-3108D37757DB}" type="presParOf" srcId="{D4FCE47F-40FD-430C-8252-54239030D16F}" destId="{B909716F-A78E-4C6F-ACE4-AF3F6B58BAA8}" srcOrd="2" destOrd="0" presId="urn:microsoft.com/office/officeart/2009/3/layout/HorizontalOrganizationChart"/>
    <dgm:cxn modelId="{1FF5C01D-F94D-4B99-9D05-7FB2CC43FEAA}" type="presParOf" srcId="{FE4C99D6-65BF-48DF-B04A-68EB7417A1B0}" destId="{3FB5198A-F36E-40C3-9614-823EDC5B678C}" srcOrd="2" destOrd="0" presId="urn:microsoft.com/office/officeart/2009/3/layout/HorizontalOrganizationChart"/>
    <dgm:cxn modelId="{80BAFF79-1795-4711-89FA-E7B31E2DC74E}" type="presParOf" srcId="{1363C39E-132F-44FF-9F82-3EB8134AD84C}" destId="{F358C963-5BE0-455B-949E-74397151E2C2}" srcOrd="1" destOrd="0" presId="urn:microsoft.com/office/officeart/2009/3/layout/HorizontalOrganizationChart"/>
    <dgm:cxn modelId="{18F199BA-C267-4DD8-93BA-5E0EAF1E5EEC}" type="presParOf" srcId="{F358C963-5BE0-455B-949E-74397151E2C2}" destId="{6C3F996A-64B7-4D11-A5A7-2B626E9DBC61}" srcOrd="0" destOrd="0" presId="urn:microsoft.com/office/officeart/2009/3/layout/HorizontalOrganizationChart"/>
    <dgm:cxn modelId="{92FD325C-CA69-4B11-897D-D3CFB6452D75}" type="presParOf" srcId="{6C3F996A-64B7-4D11-A5A7-2B626E9DBC61}" destId="{16BDD1B1-6573-49A9-B5D7-5900380DA9FE}" srcOrd="0" destOrd="0" presId="urn:microsoft.com/office/officeart/2009/3/layout/HorizontalOrganizationChart"/>
    <dgm:cxn modelId="{07208AF7-6A86-4DD8-A399-7AD6CF4A0DB3}" type="presParOf" srcId="{6C3F996A-64B7-4D11-A5A7-2B626E9DBC61}" destId="{64294F2E-0A55-4FF7-B70A-76D6ADF390AD}" srcOrd="1" destOrd="0" presId="urn:microsoft.com/office/officeart/2009/3/layout/HorizontalOrganizationChart"/>
    <dgm:cxn modelId="{BC44D588-C5B5-4DA2-97C0-5DD18E633E84}" type="presParOf" srcId="{F358C963-5BE0-455B-949E-74397151E2C2}" destId="{7BEC5FF6-C856-4846-A476-DB98A7D46425}" srcOrd="1" destOrd="0" presId="urn:microsoft.com/office/officeart/2009/3/layout/HorizontalOrganizationChart"/>
    <dgm:cxn modelId="{746437FF-6620-4813-947C-79543166EFC0}" type="presParOf" srcId="{7BEC5FF6-C856-4846-A476-DB98A7D46425}" destId="{B8DEA176-23F1-49DC-93D7-61E1A4F2D62C}" srcOrd="0" destOrd="0" presId="urn:microsoft.com/office/officeart/2009/3/layout/HorizontalOrganizationChart"/>
    <dgm:cxn modelId="{FB7C8ED0-BAE1-42BA-B8C4-7976F6A67CD8}" type="presParOf" srcId="{7BEC5FF6-C856-4846-A476-DB98A7D46425}" destId="{75741D26-983A-435B-9AC3-79193AC24B67}" srcOrd="1" destOrd="0" presId="urn:microsoft.com/office/officeart/2009/3/layout/HorizontalOrganizationChart"/>
    <dgm:cxn modelId="{0D3FD6B7-ECDB-44C7-BFA8-5E423C5318F4}" type="presParOf" srcId="{75741D26-983A-435B-9AC3-79193AC24B67}" destId="{47C358C8-81AD-47F5-BA32-856AC58481B2}" srcOrd="0" destOrd="0" presId="urn:microsoft.com/office/officeart/2009/3/layout/HorizontalOrganizationChart"/>
    <dgm:cxn modelId="{5BC37D5D-E460-4513-86C3-2748E065C989}" type="presParOf" srcId="{47C358C8-81AD-47F5-BA32-856AC58481B2}" destId="{30F0C7C1-13E3-42E2-8FFB-DF4C270C725C}" srcOrd="0" destOrd="0" presId="urn:microsoft.com/office/officeart/2009/3/layout/HorizontalOrganizationChart"/>
    <dgm:cxn modelId="{2A978E9E-1C58-48A5-B99C-0C239A00FCC3}" type="presParOf" srcId="{47C358C8-81AD-47F5-BA32-856AC58481B2}" destId="{E2102E85-3A96-4B9A-ADF6-E44568DBE505}" srcOrd="1" destOrd="0" presId="urn:microsoft.com/office/officeart/2009/3/layout/HorizontalOrganizationChart"/>
    <dgm:cxn modelId="{E68066B2-797D-4CC6-B36A-D6ACCA2F76F0}" type="presParOf" srcId="{75741D26-983A-435B-9AC3-79193AC24B67}" destId="{28BA4C30-E545-46E1-8342-DBE51F874F7B}" srcOrd="1" destOrd="0" presId="urn:microsoft.com/office/officeart/2009/3/layout/HorizontalOrganizationChart"/>
    <dgm:cxn modelId="{4E9CC23D-8CF5-49ED-ACBA-5874FBDCA43B}" type="presParOf" srcId="{75741D26-983A-435B-9AC3-79193AC24B67}" destId="{4E006D7C-311F-40A1-8CF9-C16B2E4C1368}" srcOrd="2" destOrd="0" presId="urn:microsoft.com/office/officeart/2009/3/layout/HorizontalOrganizationChart"/>
    <dgm:cxn modelId="{825DA910-7FE6-43C3-B7BD-6CD71C5F916F}" type="presParOf" srcId="{7BEC5FF6-C856-4846-A476-DB98A7D46425}" destId="{38CAB2FC-CDD3-4A35-A221-9A549B4B8A33}" srcOrd="2" destOrd="0" presId="urn:microsoft.com/office/officeart/2009/3/layout/HorizontalOrganizationChart"/>
    <dgm:cxn modelId="{5BF5608B-0FC4-4742-AA0B-4A51DBB80BF0}" type="presParOf" srcId="{7BEC5FF6-C856-4846-A476-DB98A7D46425}" destId="{FF5D2CCD-1E7D-4B64-B325-D5829E55109C}" srcOrd="3" destOrd="0" presId="urn:microsoft.com/office/officeart/2009/3/layout/HorizontalOrganizationChart"/>
    <dgm:cxn modelId="{39E13800-6247-4274-92BD-C544F3A6D6CB}" type="presParOf" srcId="{FF5D2CCD-1E7D-4B64-B325-D5829E55109C}" destId="{0654D5FE-0349-4776-A15E-F58FDDE363B8}" srcOrd="0" destOrd="0" presId="urn:microsoft.com/office/officeart/2009/3/layout/HorizontalOrganizationChart"/>
    <dgm:cxn modelId="{3C497C5B-DE9C-44D5-9184-0A9F89AAAE0B}" type="presParOf" srcId="{0654D5FE-0349-4776-A15E-F58FDDE363B8}" destId="{1EADD7DE-598F-474D-8DE1-B38E166EFCE4}" srcOrd="0" destOrd="0" presId="urn:microsoft.com/office/officeart/2009/3/layout/HorizontalOrganizationChart"/>
    <dgm:cxn modelId="{A1C59128-9B43-4DEA-8393-22C797358785}" type="presParOf" srcId="{0654D5FE-0349-4776-A15E-F58FDDE363B8}" destId="{BDE4A4FF-134F-4B07-9A39-8219F99B66D2}" srcOrd="1" destOrd="0" presId="urn:microsoft.com/office/officeart/2009/3/layout/HorizontalOrganizationChart"/>
    <dgm:cxn modelId="{EB6B32C1-F4DD-46DF-83FC-5F6559E70AA0}" type="presParOf" srcId="{FF5D2CCD-1E7D-4B64-B325-D5829E55109C}" destId="{FE7F874B-5677-4740-8EE2-C4117C1D5D5F}" srcOrd="1" destOrd="0" presId="urn:microsoft.com/office/officeart/2009/3/layout/HorizontalOrganizationChart"/>
    <dgm:cxn modelId="{A3904B8B-C3A5-4491-BC61-220EF8869936}" type="presParOf" srcId="{FF5D2CCD-1E7D-4B64-B325-D5829E55109C}" destId="{A801AF83-E4AA-40B2-BD76-3DA93FAE1075}" srcOrd="2" destOrd="0" presId="urn:microsoft.com/office/officeart/2009/3/layout/HorizontalOrganizationChart"/>
    <dgm:cxn modelId="{EBAA05EF-0BD1-47D6-AEFA-1167AE312DBC}" type="presParOf" srcId="{F358C963-5BE0-455B-949E-74397151E2C2}" destId="{94CD9E86-7D3C-4C22-B9AF-4795860EAE8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3C1400-5F57-4FDD-89B7-F81A49B050D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BC2BEE8-BEA0-4F7A-86C2-57F5DCF6308A}">
      <dgm:prSet custT="1"/>
      <dgm:spPr/>
      <dgm:t>
        <a:bodyPr/>
        <a:lstStyle/>
        <a:p>
          <a:r>
            <a:rPr lang="en-GB" sz="1600" baseline="0"/>
            <a:t>Live Connection (SSAS)</a:t>
          </a:r>
          <a:endParaRPr lang="en-GB" sz="1600"/>
        </a:p>
      </dgm:t>
    </dgm:pt>
    <dgm:pt modelId="{F8360615-AB0F-4CBD-8DBE-7585C163A274}" type="parTrans" cxnId="{F6539E1C-EDBF-4767-BE66-DF43EB028CB2}">
      <dgm:prSet/>
      <dgm:spPr/>
      <dgm:t>
        <a:bodyPr/>
        <a:lstStyle/>
        <a:p>
          <a:endParaRPr lang="en-US"/>
        </a:p>
      </dgm:t>
    </dgm:pt>
    <dgm:pt modelId="{7A6342DC-2243-4A8B-9BA1-2728E629CC9B}" type="sibTrans" cxnId="{F6539E1C-EDBF-4767-BE66-DF43EB028CB2}">
      <dgm:prSet/>
      <dgm:spPr/>
      <dgm:t>
        <a:bodyPr/>
        <a:lstStyle/>
        <a:p>
          <a:endParaRPr lang="en-US"/>
        </a:p>
      </dgm:t>
    </dgm:pt>
    <dgm:pt modelId="{3C779530-500F-414D-9315-91AFEC45E722}">
      <dgm:prSet custT="1"/>
      <dgm:spPr/>
      <dgm:t>
        <a:bodyPr/>
        <a:lstStyle/>
        <a:p>
          <a:r>
            <a:rPr lang="en-GB" sz="1600" baseline="0"/>
            <a:t>Can use roles from source</a:t>
          </a:r>
          <a:endParaRPr lang="en-GB" sz="1600"/>
        </a:p>
      </dgm:t>
    </dgm:pt>
    <dgm:pt modelId="{6F66C680-0C81-4474-AB8C-07897CA6AA92}" type="parTrans" cxnId="{DFEE7684-60AD-4DED-8B38-40C5516D3F4D}">
      <dgm:prSet/>
      <dgm:spPr/>
      <dgm:t>
        <a:bodyPr/>
        <a:lstStyle/>
        <a:p>
          <a:endParaRPr lang="en-US"/>
        </a:p>
      </dgm:t>
    </dgm:pt>
    <dgm:pt modelId="{48AA4879-53A6-42E3-8496-DADFB7CB1F66}" type="sibTrans" cxnId="{DFEE7684-60AD-4DED-8B38-40C5516D3F4D}">
      <dgm:prSet/>
      <dgm:spPr/>
      <dgm:t>
        <a:bodyPr/>
        <a:lstStyle/>
        <a:p>
          <a:endParaRPr lang="en-US"/>
        </a:p>
      </dgm:t>
    </dgm:pt>
    <dgm:pt modelId="{9A0E0394-7BCF-4AD6-9A44-1BBE15A560F1}">
      <dgm:prSet custT="1"/>
      <dgm:spPr/>
      <dgm:t>
        <a:bodyPr/>
        <a:lstStyle/>
        <a:p>
          <a:r>
            <a:rPr lang="en-GB" sz="1600" baseline="0"/>
            <a:t>Can apply row or cell level security</a:t>
          </a:r>
          <a:endParaRPr lang="en-GB" sz="1600"/>
        </a:p>
      </dgm:t>
    </dgm:pt>
    <dgm:pt modelId="{EE399C47-E909-4C18-BB21-CE9B15C1EDF0}" type="parTrans" cxnId="{987AE7F8-A31C-43DA-B450-3425F53EE4D5}">
      <dgm:prSet/>
      <dgm:spPr/>
      <dgm:t>
        <a:bodyPr/>
        <a:lstStyle/>
        <a:p>
          <a:endParaRPr lang="en-US"/>
        </a:p>
      </dgm:t>
    </dgm:pt>
    <dgm:pt modelId="{8EF9FA72-0C56-4248-BA9A-DE8523F82523}" type="sibTrans" cxnId="{987AE7F8-A31C-43DA-B450-3425F53EE4D5}">
      <dgm:prSet/>
      <dgm:spPr/>
      <dgm:t>
        <a:bodyPr/>
        <a:lstStyle/>
        <a:p>
          <a:endParaRPr lang="en-US"/>
        </a:p>
      </dgm:t>
    </dgm:pt>
    <dgm:pt modelId="{AD8AD835-441C-42D4-91B0-9DD8E899D7EB}">
      <dgm:prSet custT="1"/>
      <dgm:spPr/>
      <dgm:t>
        <a:bodyPr/>
        <a:lstStyle/>
        <a:p>
          <a:r>
            <a:rPr lang="en-GB" sz="1600" baseline="0"/>
            <a:t>Row-Level Security</a:t>
          </a:r>
          <a:endParaRPr lang="en-GB" sz="1600"/>
        </a:p>
      </dgm:t>
    </dgm:pt>
    <dgm:pt modelId="{36D638A5-6118-4570-B90F-84D57A3A4153}" type="parTrans" cxnId="{D22931F0-21EC-4D31-88CC-E7D2AE6DE43F}">
      <dgm:prSet/>
      <dgm:spPr/>
      <dgm:t>
        <a:bodyPr/>
        <a:lstStyle/>
        <a:p>
          <a:endParaRPr lang="en-US"/>
        </a:p>
      </dgm:t>
    </dgm:pt>
    <dgm:pt modelId="{2B0A7EEE-4167-4D92-92F0-5A5E8F54A626}" type="sibTrans" cxnId="{D22931F0-21EC-4D31-88CC-E7D2AE6DE43F}">
      <dgm:prSet/>
      <dgm:spPr/>
      <dgm:t>
        <a:bodyPr/>
        <a:lstStyle/>
        <a:p>
          <a:endParaRPr lang="en-US"/>
        </a:p>
      </dgm:t>
    </dgm:pt>
    <dgm:pt modelId="{5E94A2A2-0750-47FA-9C82-18D101A272F9}">
      <dgm:prSet custT="1"/>
      <dgm:spPr/>
      <dgm:t>
        <a:bodyPr/>
        <a:lstStyle/>
        <a:p>
          <a:r>
            <a:rPr lang="en-GB" sz="1600" baseline="0"/>
            <a:t>Works on Imported and Direct Query Models</a:t>
          </a:r>
          <a:endParaRPr lang="en-GB" sz="1600"/>
        </a:p>
      </dgm:t>
    </dgm:pt>
    <dgm:pt modelId="{178F67D2-78A3-48EC-B518-0F4ABB70E694}" type="parTrans" cxnId="{990C91BE-F666-4EB1-A0AA-AA8A385127DD}">
      <dgm:prSet/>
      <dgm:spPr/>
      <dgm:t>
        <a:bodyPr/>
        <a:lstStyle/>
        <a:p>
          <a:endParaRPr lang="en-US"/>
        </a:p>
      </dgm:t>
    </dgm:pt>
    <dgm:pt modelId="{A68C694F-2BAE-4070-9465-3DC1FC6CC9DD}" type="sibTrans" cxnId="{990C91BE-F666-4EB1-A0AA-AA8A385127DD}">
      <dgm:prSet/>
      <dgm:spPr/>
      <dgm:t>
        <a:bodyPr/>
        <a:lstStyle/>
        <a:p>
          <a:endParaRPr lang="en-US"/>
        </a:p>
      </dgm:t>
    </dgm:pt>
    <dgm:pt modelId="{9C5F7FF6-E3B7-449C-919A-90E1D6508D9B}">
      <dgm:prSet custT="1"/>
      <dgm:spPr/>
      <dgm:t>
        <a:bodyPr/>
        <a:lstStyle/>
        <a:p>
          <a:r>
            <a:rPr lang="en-GB" sz="1600" baseline="0"/>
            <a:t>Restricts users to see only certain rows</a:t>
          </a:r>
          <a:endParaRPr lang="en-GB" sz="1600"/>
        </a:p>
      </dgm:t>
    </dgm:pt>
    <dgm:pt modelId="{CCDD61F9-BAF1-4CA4-9742-F814B053D332}" type="parTrans" cxnId="{EBB7D389-E38A-43FA-9802-F1CBDBCF7A7D}">
      <dgm:prSet/>
      <dgm:spPr/>
      <dgm:t>
        <a:bodyPr/>
        <a:lstStyle/>
        <a:p>
          <a:endParaRPr lang="en-US"/>
        </a:p>
      </dgm:t>
    </dgm:pt>
    <dgm:pt modelId="{6D075D26-CFD4-453F-B898-E6B767E44863}" type="sibTrans" cxnId="{EBB7D389-E38A-43FA-9802-F1CBDBCF7A7D}">
      <dgm:prSet/>
      <dgm:spPr/>
      <dgm:t>
        <a:bodyPr/>
        <a:lstStyle/>
        <a:p>
          <a:endParaRPr lang="en-US"/>
        </a:p>
      </dgm:t>
    </dgm:pt>
    <dgm:pt modelId="{927D7696-3B7B-457B-AE42-8F0F6B1B7FA7}">
      <dgm:prSet custT="1"/>
      <dgm:spPr/>
      <dgm:t>
        <a:bodyPr/>
        <a:lstStyle/>
        <a:p>
          <a:r>
            <a:rPr lang="en-GB" sz="1600" baseline="0"/>
            <a:t>Can be used with App Workspaces / Apps</a:t>
          </a:r>
          <a:endParaRPr lang="en-GB" sz="1600"/>
        </a:p>
      </dgm:t>
    </dgm:pt>
    <dgm:pt modelId="{3D399AFA-A62A-4620-BEF1-D66E3003B3E2}" type="parTrans" cxnId="{DB4674BA-294E-481D-83BE-00819CC63031}">
      <dgm:prSet/>
      <dgm:spPr/>
      <dgm:t>
        <a:bodyPr/>
        <a:lstStyle/>
        <a:p>
          <a:endParaRPr lang="en-US"/>
        </a:p>
      </dgm:t>
    </dgm:pt>
    <dgm:pt modelId="{DF1E6365-C90E-4B77-86D2-35C2FCD5F45B}" type="sibTrans" cxnId="{DB4674BA-294E-481D-83BE-00819CC63031}">
      <dgm:prSet/>
      <dgm:spPr/>
      <dgm:t>
        <a:bodyPr/>
        <a:lstStyle/>
        <a:p>
          <a:endParaRPr lang="en-US"/>
        </a:p>
      </dgm:t>
    </dgm:pt>
    <dgm:pt modelId="{5D423A61-1AFA-47D5-B864-C2AF27CEDB9E}" type="pres">
      <dgm:prSet presAssocID="{F33C1400-5F57-4FDD-89B7-F81A49B050D5}" presName="vert0" presStyleCnt="0">
        <dgm:presLayoutVars>
          <dgm:dir/>
          <dgm:animOne val="branch"/>
          <dgm:animLvl val="lvl"/>
        </dgm:presLayoutVars>
      </dgm:prSet>
      <dgm:spPr/>
    </dgm:pt>
    <dgm:pt modelId="{258264E9-071A-4888-BBF7-FA5115FE368B}" type="pres">
      <dgm:prSet presAssocID="{EBC2BEE8-BEA0-4F7A-86C2-57F5DCF6308A}" presName="thickLine" presStyleLbl="alignNode1" presStyleIdx="0" presStyleCnt="2"/>
      <dgm:spPr/>
    </dgm:pt>
    <dgm:pt modelId="{62D5F4B5-9A2C-494D-ABEB-E1C21259D49E}" type="pres">
      <dgm:prSet presAssocID="{EBC2BEE8-BEA0-4F7A-86C2-57F5DCF6308A}" presName="horz1" presStyleCnt="0"/>
      <dgm:spPr/>
    </dgm:pt>
    <dgm:pt modelId="{7206017B-B683-404D-92F7-9592B5E1F592}" type="pres">
      <dgm:prSet presAssocID="{EBC2BEE8-BEA0-4F7A-86C2-57F5DCF6308A}" presName="tx1" presStyleLbl="revTx" presStyleIdx="0" presStyleCnt="7"/>
      <dgm:spPr/>
    </dgm:pt>
    <dgm:pt modelId="{3794D1F8-C006-4915-896D-4F9B977467CB}" type="pres">
      <dgm:prSet presAssocID="{EBC2BEE8-BEA0-4F7A-86C2-57F5DCF6308A}" presName="vert1" presStyleCnt="0"/>
      <dgm:spPr/>
    </dgm:pt>
    <dgm:pt modelId="{084DA89E-CB5E-4AFA-83B2-B17DC9602DD4}" type="pres">
      <dgm:prSet presAssocID="{3C779530-500F-414D-9315-91AFEC45E722}" presName="vertSpace2a" presStyleCnt="0"/>
      <dgm:spPr/>
    </dgm:pt>
    <dgm:pt modelId="{A06E5E95-2AB1-4E75-82E0-8B361736BBF0}" type="pres">
      <dgm:prSet presAssocID="{3C779530-500F-414D-9315-91AFEC45E722}" presName="horz2" presStyleCnt="0"/>
      <dgm:spPr/>
    </dgm:pt>
    <dgm:pt modelId="{2366004B-1DB6-4CA2-ADA6-03D8B7B49EE7}" type="pres">
      <dgm:prSet presAssocID="{3C779530-500F-414D-9315-91AFEC45E722}" presName="horzSpace2" presStyleCnt="0"/>
      <dgm:spPr/>
    </dgm:pt>
    <dgm:pt modelId="{16C2DEB5-0447-4900-894B-4E90C9EDAB50}" type="pres">
      <dgm:prSet presAssocID="{3C779530-500F-414D-9315-91AFEC45E722}" presName="tx2" presStyleLbl="revTx" presStyleIdx="1" presStyleCnt="7"/>
      <dgm:spPr/>
    </dgm:pt>
    <dgm:pt modelId="{58126C2A-1638-4484-AD8B-DE876246EA73}" type="pres">
      <dgm:prSet presAssocID="{3C779530-500F-414D-9315-91AFEC45E722}" presName="vert2" presStyleCnt="0"/>
      <dgm:spPr/>
    </dgm:pt>
    <dgm:pt modelId="{48C85B5A-4F14-4AE9-AB2A-8B08085DD0DB}" type="pres">
      <dgm:prSet presAssocID="{3C779530-500F-414D-9315-91AFEC45E722}" presName="thinLine2b" presStyleLbl="callout" presStyleIdx="0" presStyleCnt="5"/>
      <dgm:spPr/>
    </dgm:pt>
    <dgm:pt modelId="{BF2F5D8E-F0A9-476B-9B35-EAA4B2038135}" type="pres">
      <dgm:prSet presAssocID="{3C779530-500F-414D-9315-91AFEC45E722}" presName="vertSpace2b" presStyleCnt="0"/>
      <dgm:spPr/>
    </dgm:pt>
    <dgm:pt modelId="{E941AADA-CDF7-490F-BDA7-C6CE25954EFF}" type="pres">
      <dgm:prSet presAssocID="{9A0E0394-7BCF-4AD6-9A44-1BBE15A560F1}" presName="horz2" presStyleCnt="0"/>
      <dgm:spPr/>
    </dgm:pt>
    <dgm:pt modelId="{25AB6BB0-74F8-4916-A88E-41B960B24A01}" type="pres">
      <dgm:prSet presAssocID="{9A0E0394-7BCF-4AD6-9A44-1BBE15A560F1}" presName="horzSpace2" presStyleCnt="0"/>
      <dgm:spPr/>
    </dgm:pt>
    <dgm:pt modelId="{F9399E76-E278-4DBF-BED4-242E942F92EC}" type="pres">
      <dgm:prSet presAssocID="{9A0E0394-7BCF-4AD6-9A44-1BBE15A560F1}" presName="tx2" presStyleLbl="revTx" presStyleIdx="2" presStyleCnt="7"/>
      <dgm:spPr/>
    </dgm:pt>
    <dgm:pt modelId="{18181849-6B3E-499E-8EAA-86B60F51F1D7}" type="pres">
      <dgm:prSet presAssocID="{9A0E0394-7BCF-4AD6-9A44-1BBE15A560F1}" presName="vert2" presStyleCnt="0"/>
      <dgm:spPr/>
    </dgm:pt>
    <dgm:pt modelId="{C989B080-1C7B-4077-9F0A-EAE7DA7B80AD}" type="pres">
      <dgm:prSet presAssocID="{9A0E0394-7BCF-4AD6-9A44-1BBE15A560F1}" presName="thinLine2b" presStyleLbl="callout" presStyleIdx="1" presStyleCnt="5"/>
      <dgm:spPr/>
    </dgm:pt>
    <dgm:pt modelId="{29255F55-8A00-4DE5-99E2-405BBD4C81B4}" type="pres">
      <dgm:prSet presAssocID="{9A0E0394-7BCF-4AD6-9A44-1BBE15A560F1}" presName="vertSpace2b" presStyleCnt="0"/>
      <dgm:spPr/>
    </dgm:pt>
    <dgm:pt modelId="{3FF0E29A-826B-463E-8CD8-2402C430B8B1}" type="pres">
      <dgm:prSet presAssocID="{AD8AD835-441C-42D4-91B0-9DD8E899D7EB}" presName="thickLine" presStyleLbl="alignNode1" presStyleIdx="1" presStyleCnt="2"/>
      <dgm:spPr/>
    </dgm:pt>
    <dgm:pt modelId="{8787D723-5542-47B5-AD90-A403DFDF67A5}" type="pres">
      <dgm:prSet presAssocID="{AD8AD835-441C-42D4-91B0-9DD8E899D7EB}" presName="horz1" presStyleCnt="0"/>
      <dgm:spPr/>
    </dgm:pt>
    <dgm:pt modelId="{42E458E4-EF2F-4A90-B8A5-937AC2FDC750}" type="pres">
      <dgm:prSet presAssocID="{AD8AD835-441C-42D4-91B0-9DD8E899D7EB}" presName="tx1" presStyleLbl="revTx" presStyleIdx="3" presStyleCnt="7"/>
      <dgm:spPr/>
    </dgm:pt>
    <dgm:pt modelId="{629B32F5-5F13-4C8E-904F-6F24ADCACB7C}" type="pres">
      <dgm:prSet presAssocID="{AD8AD835-441C-42D4-91B0-9DD8E899D7EB}" presName="vert1" presStyleCnt="0"/>
      <dgm:spPr/>
    </dgm:pt>
    <dgm:pt modelId="{BECD0B5F-B6BE-406F-89E5-F683C6CE5525}" type="pres">
      <dgm:prSet presAssocID="{5E94A2A2-0750-47FA-9C82-18D101A272F9}" presName="vertSpace2a" presStyleCnt="0"/>
      <dgm:spPr/>
    </dgm:pt>
    <dgm:pt modelId="{0773A86C-66DD-4C4F-8D0B-1E8116B110A7}" type="pres">
      <dgm:prSet presAssocID="{5E94A2A2-0750-47FA-9C82-18D101A272F9}" presName="horz2" presStyleCnt="0"/>
      <dgm:spPr/>
    </dgm:pt>
    <dgm:pt modelId="{85B02836-0B27-44AF-BB6C-D04F4AE021C6}" type="pres">
      <dgm:prSet presAssocID="{5E94A2A2-0750-47FA-9C82-18D101A272F9}" presName="horzSpace2" presStyleCnt="0"/>
      <dgm:spPr/>
    </dgm:pt>
    <dgm:pt modelId="{27EE0512-342E-4612-BBD1-90A3FF0D3932}" type="pres">
      <dgm:prSet presAssocID="{5E94A2A2-0750-47FA-9C82-18D101A272F9}" presName="tx2" presStyleLbl="revTx" presStyleIdx="4" presStyleCnt="7"/>
      <dgm:spPr/>
    </dgm:pt>
    <dgm:pt modelId="{E2A3B9A9-7DE6-4E1F-83FC-94F7F747DEAF}" type="pres">
      <dgm:prSet presAssocID="{5E94A2A2-0750-47FA-9C82-18D101A272F9}" presName="vert2" presStyleCnt="0"/>
      <dgm:spPr/>
    </dgm:pt>
    <dgm:pt modelId="{41EA4608-10B4-404B-8991-655470279F6B}" type="pres">
      <dgm:prSet presAssocID="{5E94A2A2-0750-47FA-9C82-18D101A272F9}" presName="thinLine2b" presStyleLbl="callout" presStyleIdx="2" presStyleCnt="5"/>
      <dgm:spPr/>
    </dgm:pt>
    <dgm:pt modelId="{DB6F4CF8-8C9F-4F5B-A1D9-6F154C619C05}" type="pres">
      <dgm:prSet presAssocID="{5E94A2A2-0750-47FA-9C82-18D101A272F9}" presName="vertSpace2b" presStyleCnt="0"/>
      <dgm:spPr/>
    </dgm:pt>
    <dgm:pt modelId="{95BFE6FE-BAC3-4819-ADEC-635198586EFB}" type="pres">
      <dgm:prSet presAssocID="{9C5F7FF6-E3B7-449C-919A-90E1D6508D9B}" presName="horz2" presStyleCnt="0"/>
      <dgm:spPr/>
    </dgm:pt>
    <dgm:pt modelId="{60701574-FAFF-46B2-AA7C-BF64A6695BEA}" type="pres">
      <dgm:prSet presAssocID="{9C5F7FF6-E3B7-449C-919A-90E1D6508D9B}" presName="horzSpace2" presStyleCnt="0"/>
      <dgm:spPr/>
    </dgm:pt>
    <dgm:pt modelId="{95A0CBAD-B8C5-485A-BFE6-BC193305D0AC}" type="pres">
      <dgm:prSet presAssocID="{9C5F7FF6-E3B7-449C-919A-90E1D6508D9B}" presName="tx2" presStyleLbl="revTx" presStyleIdx="5" presStyleCnt="7"/>
      <dgm:spPr/>
    </dgm:pt>
    <dgm:pt modelId="{48120746-05E4-4E82-9082-04F01D373140}" type="pres">
      <dgm:prSet presAssocID="{9C5F7FF6-E3B7-449C-919A-90E1D6508D9B}" presName="vert2" presStyleCnt="0"/>
      <dgm:spPr/>
    </dgm:pt>
    <dgm:pt modelId="{7EF39239-591B-4558-8D02-A3AD19E2A6D0}" type="pres">
      <dgm:prSet presAssocID="{9C5F7FF6-E3B7-449C-919A-90E1D6508D9B}" presName="thinLine2b" presStyleLbl="callout" presStyleIdx="3" presStyleCnt="5"/>
      <dgm:spPr/>
    </dgm:pt>
    <dgm:pt modelId="{87B29805-8536-44D3-AE4B-0A926B97ACA0}" type="pres">
      <dgm:prSet presAssocID="{9C5F7FF6-E3B7-449C-919A-90E1D6508D9B}" presName="vertSpace2b" presStyleCnt="0"/>
      <dgm:spPr/>
    </dgm:pt>
    <dgm:pt modelId="{6F9F73F8-D287-4A21-94F1-C4069CDC566F}" type="pres">
      <dgm:prSet presAssocID="{927D7696-3B7B-457B-AE42-8F0F6B1B7FA7}" presName="horz2" presStyleCnt="0"/>
      <dgm:spPr/>
    </dgm:pt>
    <dgm:pt modelId="{D43BB1E9-925E-4B86-A18E-EBA407ECB3F4}" type="pres">
      <dgm:prSet presAssocID="{927D7696-3B7B-457B-AE42-8F0F6B1B7FA7}" presName="horzSpace2" presStyleCnt="0"/>
      <dgm:spPr/>
    </dgm:pt>
    <dgm:pt modelId="{3E81B3CB-69B3-49F1-BD55-CDA54160FCC2}" type="pres">
      <dgm:prSet presAssocID="{927D7696-3B7B-457B-AE42-8F0F6B1B7FA7}" presName="tx2" presStyleLbl="revTx" presStyleIdx="6" presStyleCnt="7"/>
      <dgm:spPr/>
    </dgm:pt>
    <dgm:pt modelId="{C6FD6A3B-0D88-491E-9431-5342080EDAF0}" type="pres">
      <dgm:prSet presAssocID="{927D7696-3B7B-457B-AE42-8F0F6B1B7FA7}" presName="vert2" presStyleCnt="0"/>
      <dgm:spPr/>
    </dgm:pt>
    <dgm:pt modelId="{BA03A06F-F52C-4AEF-A93A-ADEAD8F923B8}" type="pres">
      <dgm:prSet presAssocID="{927D7696-3B7B-457B-AE42-8F0F6B1B7FA7}" presName="thinLine2b" presStyleLbl="callout" presStyleIdx="4" presStyleCnt="5"/>
      <dgm:spPr/>
    </dgm:pt>
    <dgm:pt modelId="{FEAD8205-6243-4E00-95E5-6FAC6CCB39AA}" type="pres">
      <dgm:prSet presAssocID="{927D7696-3B7B-457B-AE42-8F0F6B1B7FA7}" presName="vertSpace2b" presStyleCnt="0"/>
      <dgm:spPr/>
    </dgm:pt>
  </dgm:ptLst>
  <dgm:cxnLst>
    <dgm:cxn modelId="{45F05109-A61C-4B2F-B80F-0D4BFEE545CA}" type="presOf" srcId="{F33C1400-5F57-4FDD-89B7-F81A49B050D5}" destId="{5D423A61-1AFA-47D5-B864-C2AF27CEDB9E}" srcOrd="0" destOrd="0" presId="urn:microsoft.com/office/officeart/2008/layout/LinedList"/>
    <dgm:cxn modelId="{8A17AC17-F45F-4019-B76B-29F6E8219956}" type="presOf" srcId="{3C779530-500F-414D-9315-91AFEC45E722}" destId="{16C2DEB5-0447-4900-894B-4E90C9EDAB50}" srcOrd="0" destOrd="0" presId="urn:microsoft.com/office/officeart/2008/layout/LinedList"/>
    <dgm:cxn modelId="{F6539E1C-EDBF-4767-BE66-DF43EB028CB2}" srcId="{F33C1400-5F57-4FDD-89B7-F81A49B050D5}" destId="{EBC2BEE8-BEA0-4F7A-86C2-57F5DCF6308A}" srcOrd="0" destOrd="0" parTransId="{F8360615-AB0F-4CBD-8DBE-7585C163A274}" sibTransId="{7A6342DC-2243-4A8B-9BA1-2728E629CC9B}"/>
    <dgm:cxn modelId="{9CB4B447-B853-48B5-8B3A-7D6139D0DB97}" type="presOf" srcId="{EBC2BEE8-BEA0-4F7A-86C2-57F5DCF6308A}" destId="{7206017B-B683-404D-92F7-9592B5E1F592}" srcOrd="0" destOrd="0" presId="urn:microsoft.com/office/officeart/2008/layout/LinedList"/>
    <dgm:cxn modelId="{44A45052-21B0-424D-AF5A-D550DD26EBD4}" type="presOf" srcId="{9C5F7FF6-E3B7-449C-919A-90E1D6508D9B}" destId="{95A0CBAD-B8C5-485A-BFE6-BC193305D0AC}" srcOrd="0" destOrd="0" presId="urn:microsoft.com/office/officeart/2008/layout/LinedList"/>
    <dgm:cxn modelId="{DFEE7684-60AD-4DED-8B38-40C5516D3F4D}" srcId="{EBC2BEE8-BEA0-4F7A-86C2-57F5DCF6308A}" destId="{3C779530-500F-414D-9315-91AFEC45E722}" srcOrd="0" destOrd="0" parTransId="{6F66C680-0C81-4474-AB8C-07897CA6AA92}" sibTransId="{48AA4879-53A6-42E3-8496-DADFB7CB1F66}"/>
    <dgm:cxn modelId="{EBB7D389-E38A-43FA-9802-F1CBDBCF7A7D}" srcId="{AD8AD835-441C-42D4-91B0-9DD8E899D7EB}" destId="{9C5F7FF6-E3B7-449C-919A-90E1D6508D9B}" srcOrd="1" destOrd="0" parTransId="{CCDD61F9-BAF1-4CA4-9742-F814B053D332}" sibTransId="{6D075D26-CFD4-453F-B898-E6B767E44863}"/>
    <dgm:cxn modelId="{1482A8AD-C5DB-4034-8D49-C83957A1C673}" type="presOf" srcId="{AD8AD835-441C-42D4-91B0-9DD8E899D7EB}" destId="{42E458E4-EF2F-4A90-B8A5-937AC2FDC750}" srcOrd="0" destOrd="0" presId="urn:microsoft.com/office/officeart/2008/layout/LinedList"/>
    <dgm:cxn modelId="{D10C11AF-F51D-4B65-BCC5-AD20FDEF23B8}" type="presOf" srcId="{927D7696-3B7B-457B-AE42-8F0F6B1B7FA7}" destId="{3E81B3CB-69B3-49F1-BD55-CDA54160FCC2}" srcOrd="0" destOrd="0" presId="urn:microsoft.com/office/officeart/2008/layout/LinedList"/>
    <dgm:cxn modelId="{DB4674BA-294E-481D-83BE-00819CC63031}" srcId="{AD8AD835-441C-42D4-91B0-9DD8E899D7EB}" destId="{927D7696-3B7B-457B-AE42-8F0F6B1B7FA7}" srcOrd="2" destOrd="0" parTransId="{3D399AFA-A62A-4620-BEF1-D66E3003B3E2}" sibTransId="{DF1E6365-C90E-4B77-86D2-35C2FCD5F45B}"/>
    <dgm:cxn modelId="{990C91BE-F666-4EB1-A0AA-AA8A385127DD}" srcId="{AD8AD835-441C-42D4-91B0-9DD8E899D7EB}" destId="{5E94A2A2-0750-47FA-9C82-18D101A272F9}" srcOrd="0" destOrd="0" parTransId="{178F67D2-78A3-48EC-B518-0F4ABB70E694}" sibTransId="{A68C694F-2BAE-4070-9465-3DC1FC6CC9DD}"/>
    <dgm:cxn modelId="{CE7CFBBF-E713-44DF-8E51-1159BB6608E9}" type="presOf" srcId="{9A0E0394-7BCF-4AD6-9A44-1BBE15A560F1}" destId="{F9399E76-E278-4DBF-BED4-242E942F92EC}" srcOrd="0" destOrd="0" presId="urn:microsoft.com/office/officeart/2008/layout/LinedList"/>
    <dgm:cxn modelId="{292515EE-529F-4067-B085-AE310C2C1524}" type="presOf" srcId="{5E94A2A2-0750-47FA-9C82-18D101A272F9}" destId="{27EE0512-342E-4612-BBD1-90A3FF0D3932}" srcOrd="0" destOrd="0" presId="urn:microsoft.com/office/officeart/2008/layout/LinedList"/>
    <dgm:cxn modelId="{D22931F0-21EC-4D31-88CC-E7D2AE6DE43F}" srcId="{F33C1400-5F57-4FDD-89B7-F81A49B050D5}" destId="{AD8AD835-441C-42D4-91B0-9DD8E899D7EB}" srcOrd="1" destOrd="0" parTransId="{36D638A5-6118-4570-B90F-84D57A3A4153}" sibTransId="{2B0A7EEE-4167-4D92-92F0-5A5E8F54A626}"/>
    <dgm:cxn modelId="{987AE7F8-A31C-43DA-B450-3425F53EE4D5}" srcId="{EBC2BEE8-BEA0-4F7A-86C2-57F5DCF6308A}" destId="{9A0E0394-7BCF-4AD6-9A44-1BBE15A560F1}" srcOrd="1" destOrd="0" parTransId="{EE399C47-E909-4C18-BB21-CE9B15C1EDF0}" sibTransId="{8EF9FA72-0C56-4248-BA9A-DE8523F82523}"/>
    <dgm:cxn modelId="{61DF5311-BAF3-41C8-B6C1-99AEA1F56322}" type="presParOf" srcId="{5D423A61-1AFA-47D5-B864-C2AF27CEDB9E}" destId="{258264E9-071A-4888-BBF7-FA5115FE368B}" srcOrd="0" destOrd="0" presId="urn:microsoft.com/office/officeart/2008/layout/LinedList"/>
    <dgm:cxn modelId="{38F45BA2-16DA-41E7-95E0-557C3E2BF3DE}" type="presParOf" srcId="{5D423A61-1AFA-47D5-B864-C2AF27CEDB9E}" destId="{62D5F4B5-9A2C-494D-ABEB-E1C21259D49E}" srcOrd="1" destOrd="0" presId="urn:microsoft.com/office/officeart/2008/layout/LinedList"/>
    <dgm:cxn modelId="{23BE39EC-296F-4B8B-BD5F-2728EE32F92F}" type="presParOf" srcId="{62D5F4B5-9A2C-494D-ABEB-E1C21259D49E}" destId="{7206017B-B683-404D-92F7-9592B5E1F592}" srcOrd="0" destOrd="0" presId="urn:microsoft.com/office/officeart/2008/layout/LinedList"/>
    <dgm:cxn modelId="{28C3F865-D46C-4B73-8FBC-6E6B6009641A}" type="presParOf" srcId="{62D5F4B5-9A2C-494D-ABEB-E1C21259D49E}" destId="{3794D1F8-C006-4915-896D-4F9B977467CB}" srcOrd="1" destOrd="0" presId="urn:microsoft.com/office/officeart/2008/layout/LinedList"/>
    <dgm:cxn modelId="{D4E49E2A-7A58-4A57-919C-6C28858F76CF}" type="presParOf" srcId="{3794D1F8-C006-4915-896D-4F9B977467CB}" destId="{084DA89E-CB5E-4AFA-83B2-B17DC9602DD4}" srcOrd="0" destOrd="0" presId="urn:microsoft.com/office/officeart/2008/layout/LinedList"/>
    <dgm:cxn modelId="{73A941CD-57D3-4BA4-9D4C-10529EB8C05E}" type="presParOf" srcId="{3794D1F8-C006-4915-896D-4F9B977467CB}" destId="{A06E5E95-2AB1-4E75-82E0-8B361736BBF0}" srcOrd="1" destOrd="0" presId="urn:microsoft.com/office/officeart/2008/layout/LinedList"/>
    <dgm:cxn modelId="{48E75765-AD38-4E6F-9B08-F8054E3D9326}" type="presParOf" srcId="{A06E5E95-2AB1-4E75-82E0-8B361736BBF0}" destId="{2366004B-1DB6-4CA2-ADA6-03D8B7B49EE7}" srcOrd="0" destOrd="0" presId="urn:microsoft.com/office/officeart/2008/layout/LinedList"/>
    <dgm:cxn modelId="{08170D2E-77D3-452E-8324-B3C0FFB1B76C}" type="presParOf" srcId="{A06E5E95-2AB1-4E75-82E0-8B361736BBF0}" destId="{16C2DEB5-0447-4900-894B-4E90C9EDAB50}" srcOrd="1" destOrd="0" presId="urn:microsoft.com/office/officeart/2008/layout/LinedList"/>
    <dgm:cxn modelId="{3B0AB24C-F35C-4F6F-8173-D7A82A4F3FF8}" type="presParOf" srcId="{A06E5E95-2AB1-4E75-82E0-8B361736BBF0}" destId="{58126C2A-1638-4484-AD8B-DE876246EA73}" srcOrd="2" destOrd="0" presId="urn:microsoft.com/office/officeart/2008/layout/LinedList"/>
    <dgm:cxn modelId="{514C20D7-67CD-43E4-8DBE-61B0E47B0870}" type="presParOf" srcId="{3794D1F8-C006-4915-896D-4F9B977467CB}" destId="{48C85B5A-4F14-4AE9-AB2A-8B08085DD0DB}" srcOrd="2" destOrd="0" presId="urn:microsoft.com/office/officeart/2008/layout/LinedList"/>
    <dgm:cxn modelId="{F736CA09-E34B-403A-A43F-A1CF6DCFFC97}" type="presParOf" srcId="{3794D1F8-C006-4915-896D-4F9B977467CB}" destId="{BF2F5D8E-F0A9-476B-9B35-EAA4B2038135}" srcOrd="3" destOrd="0" presId="urn:microsoft.com/office/officeart/2008/layout/LinedList"/>
    <dgm:cxn modelId="{5918E801-74F0-4EB2-BBDD-71EDB442E9BE}" type="presParOf" srcId="{3794D1F8-C006-4915-896D-4F9B977467CB}" destId="{E941AADA-CDF7-490F-BDA7-C6CE25954EFF}" srcOrd="4" destOrd="0" presId="urn:microsoft.com/office/officeart/2008/layout/LinedList"/>
    <dgm:cxn modelId="{B0747307-C64D-424D-8AEA-03A484619AE3}" type="presParOf" srcId="{E941AADA-CDF7-490F-BDA7-C6CE25954EFF}" destId="{25AB6BB0-74F8-4916-A88E-41B960B24A01}" srcOrd="0" destOrd="0" presId="urn:microsoft.com/office/officeart/2008/layout/LinedList"/>
    <dgm:cxn modelId="{EBCD806D-7F00-4DA1-83EC-E392936847B9}" type="presParOf" srcId="{E941AADA-CDF7-490F-BDA7-C6CE25954EFF}" destId="{F9399E76-E278-4DBF-BED4-242E942F92EC}" srcOrd="1" destOrd="0" presId="urn:microsoft.com/office/officeart/2008/layout/LinedList"/>
    <dgm:cxn modelId="{5B1E8A6C-8126-44AB-B7BD-36F4C930D0C4}" type="presParOf" srcId="{E941AADA-CDF7-490F-BDA7-C6CE25954EFF}" destId="{18181849-6B3E-499E-8EAA-86B60F51F1D7}" srcOrd="2" destOrd="0" presId="urn:microsoft.com/office/officeart/2008/layout/LinedList"/>
    <dgm:cxn modelId="{95AA159F-14A9-4CD7-95BD-1A1BE3C27627}" type="presParOf" srcId="{3794D1F8-C006-4915-896D-4F9B977467CB}" destId="{C989B080-1C7B-4077-9F0A-EAE7DA7B80AD}" srcOrd="5" destOrd="0" presId="urn:microsoft.com/office/officeart/2008/layout/LinedList"/>
    <dgm:cxn modelId="{2FD8FFC7-3BE3-43A1-B5D3-F4F5987DDD10}" type="presParOf" srcId="{3794D1F8-C006-4915-896D-4F9B977467CB}" destId="{29255F55-8A00-4DE5-99E2-405BBD4C81B4}" srcOrd="6" destOrd="0" presId="urn:microsoft.com/office/officeart/2008/layout/LinedList"/>
    <dgm:cxn modelId="{094D7AA1-CEA4-453E-91AA-C3662191FE02}" type="presParOf" srcId="{5D423A61-1AFA-47D5-B864-C2AF27CEDB9E}" destId="{3FF0E29A-826B-463E-8CD8-2402C430B8B1}" srcOrd="2" destOrd="0" presId="urn:microsoft.com/office/officeart/2008/layout/LinedList"/>
    <dgm:cxn modelId="{D3620AD8-9EFB-41AA-BC5B-FCE04FD3F339}" type="presParOf" srcId="{5D423A61-1AFA-47D5-B864-C2AF27CEDB9E}" destId="{8787D723-5542-47B5-AD90-A403DFDF67A5}" srcOrd="3" destOrd="0" presId="urn:microsoft.com/office/officeart/2008/layout/LinedList"/>
    <dgm:cxn modelId="{D5EE3135-B800-49F8-A868-3258773059C8}" type="presParOf" srcId="{8787D723-5542-47B5-AD90-A403DFDF67A5}" destId="{42E458E4-EF2F-4A90-B8A5-937AC2FDC750}" srcOrd="0" destOrd="0" presId="urn:microsoft.com/office/officeart/2008/layout/LinedList"/>
    <dgm:cxn modelId="{508E3E0C-F911-40C5-B40E-42C8A9549BF9}" type="presParOf" srcId="{8787D723-5542-47B5-AD90-A403DFDF67A5}" destId="{629B32F5-5F13-4C8E-904F-6F24ADCACB7C}" srcOrd="1" destOrd="0" presId="urn:microsoft.com/office/officeart/2008/layout/LinedList"/>
    <dgm:cxn modelId="{059E818A-38CA-403C-AB87-EEC519D22D45}" type="presParOf" srcId="{629B32F5-5F13-4C8E-904F-6F24ADCACB7C}" destId="{BECD0B5F-B6BE-406F-89E5-F683C6CE5525}" srcOrd="0" destOrd="0" presId="urn:microsoft.com/office/officeart/2008/layout/LinedList"/>
    <dgm:cxn modelId="{C1908152-10F7-4663-8AC5-4E69810BAAFD}" type="presParOf" srcId="{629B32F5-5F13-4C8E-904F-6F24ADCACB7C}" destId="{0773A86C-66DD-4C4F-8D0B-1E8116B110A7}" srcOrd="1" destOrd="0" presId="urn:microsoft.com/office/officeart/2008/layout/LinedList"/>
    <dgm:cxn modelId="{C9042EFF-764E-45B6-B6C9-E4D8DCC8A2B5}" type="presParOf" srcId="{0773A86C-66DD-4C4F-8D0B-1E8116B110A7}" destId="{85B02836-0B27-44AF-BB6C-D04F4AE021C6}" srcOrd="0" destOrd="0" presId="urn:microsoft.com/office/officeart/2008/layout/LinedList"/>
    <dgm:cxn modelId="{8E4E0ED9-FC95-424C-950A-BFA0CA78F4F4}" type="presParOf" srcId="{0773A86C-66DD-4C4F-8D0B-1E8116B110A7}" destId="{27EE0512-342E-4612-BBD1-90A3FF0D3932}" srcOrd="1" destOrd="0" presId="urn:microsoft.com/office/officeart/2008/layout/LinedList"/>
    <dgm:cxn modelId="{3D5E3D10-0667-4FA3-B53D-5925542DDA16}" type="presParOf" srcId="{0773A86C-66DD-4C4F-8D0B-1E8116B110A7}" destId="{E2A3B9A9-7DE6-4E1F-83FC-94F7F747DEAF}" srcOrd="2" destOrd="0" presId="urn:microsoft.com/office/officeart/2008/layout/LinedList"/>
    <dgm:cxn modelId="{5C1C9E0B-8E60-4750-A712-5C667C134692}" type="presParOf" srcId="{629B32F5-5F13-4C8E-904F-6F24ADCACB7C}" destId="{41EA4608-10B4-404B-8991-655470279F6B}" srcOrd="2" destOrd="0" presId="urn:microsoft.com/office/officeart/2008/layout/LinedList"/>
    <dgm:cxn modelId="{7EC5D5CC-8786-4DF3-8F87-1DC0AD61DE99}" type="presParOf" srcId="{629B32F5-5F13-4C8E-904F-6F24ADCACB7C}" destId="{DB6F4CF8-8C9F-4F5B-A1D9-6F154C619C05}" srcOrd="3" destOrd="0" presId="urn:microsoft.com/office/officeart/2008/layout/LinedList"/>
    <dgm:cxn modelId="{598CDF1C-7052-431E-997F-57B2FDA4F08C}" type="presParOf" srcId="{629B32F5-5F13-4C8E-904F-6F24ADCACB7C}" destId="{95BFE6FE-BAC3-4819-ADEC-635198586EFB}" srcOrd="4" destOrd="0" presId="urn:microsoft.com/office/officeart/2008/layout/LinedList"/>
    <dgm:cxn modelId="{6AC829EE-0C4E-4DE8-9C79-9366A6B8432A}" type="presParOf" srcId="{95BFE6FE-BAC3-4819-ADEC-635198586EFB}" destId="{60701574-FAFF-46B2-AA7C-BF64A6695BEA}" srcOrd="0" destOrd="0" presId="urn:microsoft.com/office/officeart/2008/layout/LinedList"/>
    <dgm:cxn modelId="{C4C444CB-8C97-4E04-840B-BE9921072E6C}" type="presParOf" srcId="{95BFE6FE-BAC3-4819-ADEC-635198586EFB}" destId="{95A0CBAD-B8C5-485A-BFE6-BC193305D0AC}" srcOrd="1" destOrd="0" presId="urn:microsoft.com/office/officeart/2008/layout/LinedList"/>
    <dgm:cxn modelId="{239A7DFE-E8A3-4944-A7EC-BA0D7758065B}" type="presParOf" srcId="{95BFE6FE-BAC3-4819-ADEC-635198586EFB}" destId="{48120746-05E4-4E82-9082-04F01D373140}" srcOrd="2" destOrd="0" presId="urn:microsoft.com/office/officeart/2008/layout/LinedList"/>
    <dgm:cxn modelId="{6A2DE18D-B345-4AFD-8504-C6F738A4D6D3}" type="presParOf" srcId="{629B32F5-5F13-4C8E-904F-6F24ADCACB7C}" destId="{7EF39239-591B-4558-8D02-A3AD19E2A6D0}" srcOrd="5" destOrd="0" presId="urn:microsoft.com/office/officeart/2008/layout/LinedList"/>
    <dgm:cxn modelId="{100FB2B7-158E-4E47-BF97-F25032FB3A2C}" type="presParOf" srcId="{629B32F5-5F13-4C8E-904F-6F24ADCACB7C}" destId="{87B29805-8536-44D3-AE4B-0A926B97ACA0}" srcOrd="6" destOrd="0" presId="urn:microsoft.com/office/officeart/2008/layout/LinedList"/>
    <dgm:cxn modelId="{2BC15824-4266-4436-8330-8F87310A1C32}" type="presParOf" srcId="{629B32F5-5F13-4C8E-904F-6F24ADCACB7C}" destId="{6F9F73F8-D287-4A21-94F1-C4069CDC566F}" srcOrd="7" destOrd="0" presId="urn:microsoft.com/office/officeart/2008/layout/LinedList"/>
    <dgm:cxn modelId="{B1CA8F20-1141-43C6-844A-3BFD35A08DEC}" type="presParOf" srcId="{6F9F73F8-D287-4A21-94F1-C4069CDC566F}" destId="{D43BB1E9-925E-4B86-A18E-EBA407ECB3F4}" srcOrd="0" destOrd="0" presId="urn:microsoft.com/office/officeart/2008/layout/LinedList"/>
    <dgm:cxn modelId="{C245E367-62AF-493F-B8EA-FF8B994F48E1}" type="presParOf" srcId="{6F9F73F8-D287-4A21-94F1-C4069CDC566F}" destId="{3E81B3CB-69B3-49F1-BD55-CDA54160FCC2}" srcOrd="1" destOrd="0" presId="urn:microsoft.com/office/officeart/2008/layout/LinedList"/>
    <dgm:cxn modelId="{C6951A76-B7DC-4C13-BAB3-094B2E94ABAB}" type="presParOf" srcId="{6F9F73F8-D287-4A21-94F1-C4069CDC566F}" destId="{C6FD6A3B-0D88-491E-9431-5342080EDAF0}" srcOrd="2" destOrd="0" presId="urn:microsoft.com/office/officeart/2008/layout/LinedList"/>
    <dgm:cxn modelId="{B01AEE59-38F6-41AB-9803-044CDF222C03}" type="presParOf" srcId="{629B32F5-5F13-4C8E-904F-6F24ADCACB7C}" destId="{BA03A06F-F52C-4AEF-A93A-ADEAD8F923B8}" srcOrd="8" destOrd="0" presId="urn:microsoft.com/office/officeart/2008/layout/LinedList"/>
    <dgm:cxn modelId="{1A789263-285C-44BA-92F2-58670F0D2439}" type="presParOf" srcId="{629B32F5-5F13-4C8E-904F-6F24ADCACB7C}" destId="{FEAD8205-6243-4E00-95E5-6FAC6CCB39AA}"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FD7607-EA4F-4AF7-A221-F6EEBBF754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E8AE27C-88D6-4884-80DD-1DC7F7E482B5}">
      <dgm:prSet/>
      <dgm:spPr/>
      <dgm:t>
        <a:bodyPr/>
        <a:lstStyle/>
        <a:p>
          <a:r>
            <a:rPr lang="en-GB" baseline="0"/>
            <a:t>Can be created in Power BI by anyone</a:t>
          </a:r>
          <a:endParaRPr lang="en-GB"/>
        </a:p>
      </dgm:t>
    </dgm:pt>
    <dgm:pt modelId="{C0FA6DEE-E4BD-42B1-81B2-466F421B0FBA}" type="parTrans" cxnId="{A3961F89-75D3-4FDD-90BD-98F5EF9170AB}">
      <dgm:prSet/>
      <dgm:spPr/>
      <dgm:t>
        <a:bodyPr/>
        <a:lstStyle/>
        <a:p>
          <a:endParaRPr lang="en-US"/>
        </a:p>
      </dgm:t>
    </dgm:pt>
    <dgm:pt modelId="{3FC10980-408D-4149-BB2E-145C7C5286C6}" type="sibTrans" cxnId="{A3961F89-75D3-4FDD-90BD-98F5EF9170AB}">
      <dgm:prSet/>
      <dgm:spPr/>
      <dgm:t>
        <a:bodyPr/>
        <a:lstStyle/>
        <a:p>
          <a:endParaRPr lang="en-US"/>
        </a:p>
      </dgm:t>
    </dgm:pt>
    <dgm:pt modelId="{B74DC84F-66EB-457A-9C71-EFE7B0E15BD2}">
      <dgm:prSet/>
      <dgm:spPr/>
      <dgm:t>
        <a:bodyPr/>
        <a:lstStyle/>
        <a:p>
          <a:r>
            <a:rPr lang="en-GB" baseline="0"/>
            <a:t>Users can belong to many App Workspaces</a:t>
          </a:r>
          <a:endParaRPr lang="en-GB"/>
        </a:p>
      </dgm:t>
    </dgm:pt>
    <dgm:pt modelId="{724C4910-9B16-406F-A21A-5BBE3DCB58F9}" type="parTrans" cxnId="{98B161B6-1EF7-44EF-AE24-7EA903A6F0D0}">
      <dgm:prSet/>
      <dgm:spPr/>
      <dgm:t>
        <a:bodyPr/>
        <a:lstStyle/>
        <a:p>
          <a:endParaRPr lang="en-US"/>
        </a:p>
      </dgm:t>
    </dgm:pt>
    <dgm:pt modelId="{2F51C18E-B0E5-431F-9B24-8CAF4FAD53F4}" type="sibTrans" cxnId="{98B161B6-1EF7-44EF-AE24-7EA903A6F0D0}">
      <dgm:prSet/>
      <dgm:spPr/>
      <dgm:t>
        <a:bodyPr/>
        <a:lstStyle/>
        <a:p>
          <a:endParaRPr lang="en-US"/>
        </a:p>
      </dgm:t>
    </dgm:pt>
    <dgm:pt modelId="{D9B3C61A-F839-4531-9534-CC05925C2B54}">
      <dgm:prSet/>
      <dgm:spPr/>
      <dgm:t>
        <a:bodyPr/>
        <a:lstStyle/>
        <a:p>
          <a:r>
            <a:rPr lang="en-GB" baseline="0"/>
            <a:t>Admin</a:t>
          </a:r>
          <a:endParaRPr lang="en-GB"/>
        </a:p>
      </dgm:t>
    </dgm:pt>
    <dgm:pt modelId="{6837B1BB-2139-4442-B1D8-0B6D5A06BC7E}" type="parTrans" cxnId="{DE8E7EB9-132C-4BDB-A8EA-9FC356CDD5D8}">
      <dgm:prSet/>
      <dgm:spPr/>
      <dgm:t>
        <a:bodyPr/>
        <a:lstStyle/>
        <a:p>
          <a:endParaRPr lang="en-US"/>
        </a:p>
      </dgm:t>
    </dgm:pt>
    <dgm:pt modelId="{F6BD5DB4-9A36-46C3-AB64-7B7F43FFC8E7}" type="sibTrans" cxnId="{DE8E7EB9-132C-4BDB-A8EA-9FC356CDD5D8}">
      <dgm:prSet/>
      <dgm:spPr/>
      <dgm:t>
        <a:bodyPr/>
        <a:lstStyle/>
        <a:p>
          <a:endParaRPr lang="en-US"/>
        </a:p>
      </dgm:t>
    </dgm:pt>
    <dgm:pt modelId="{F6A4FAF6-027F-42E5-963B-22354C34AD65}">
      <dgm:prSet/>
      <dgm:spPr/>
      <dgm:t>
        <a:bodyPr/>
        <a:lstStyle/>
        <a:p>
          <a:r>
            <a:rPr lang="en-GB" baseline="0"/>
            <a:t>Manage app workspace access and content</a:t>
          </a:r>
          <a:endParaRPr lang="en-GB"/>
        </a:p>
      </dgm:t>
    </dgm:pt>
    <dgm:pt modelId="{D765C645-6384-4114-8141-F7F3317D4D63}" type="parTrans" cxnId="{C5EC0AD1-AF13-4BDE-836F-32BBDCCEAB54}">
      <dgm:prSet/>
      <dgm:spPr/>
      <dgm:t>
        <a:bodyPr/>
        <a:lstStyle/>
        <a:p>
          <a:endParaRPr lang="en-US"/>
        </a:p>
      </dgm:t>
    </dgm:pt>
    <dgm:pt modelId="{38A1703A-F4BA-47A2-8E8C-1F4DB43D9115}" type="sibTrans" cxnId="{C5EC0AD1-AF13-4BDE-836F-32BBDCCEAB54}">
      <dgm:prSet/>
      <dgm:spPr/>
      <dgm:t>
        <a:bodyPr/>
        <a:lstStyle/>
        <a:p>
          <a:endParaRPr lang="en-US"/>
        </a:p>
      </dgm:t>
    </dgm:pt>
    <dgm:pt modelId="{851F2F64-0F29-478F-8C45-0F3F489A6B63}">
      <dgm:prSet/>
      <dgm:spPr/>
      <dgm:t>
        <a:bodyPr/>
        <a:lstStyle/>
        <a:p>
          <a:r>
            <a:rPr lang="en-GB" baseline="0"/>
            <a:t>Can be more than 1 individual</a:t>
          </a:r>
          <a:endParaRPr lang="en-GB"/>
        </a:p>
      </dgm:t>
    </dgm:pt>
    <dgm:pt modelId="{5CDD0B24-7963-41E8-95E2-5BC4A7A7280C}" type="parTrans" cxnId="{12B907E7-6BD7-4942-B569-FDEC87B6F9F4}">
      <dgm:prSet/>
      <dgm:spPr/>
      <dgm:t>
        <a:bodyPr/>
        <a:lstStyle/>
        <a:p>
          <a:endParaRPr lang="en-US"/>
        </a:p>
      </dgm:t>
    </dgm:pt>
    <dgm:pt modelId="{4D05875C-8361-4DA9-8080-72A2194C9D25}" type="sibTrans" cxnId="{12B907E7-6BD7-4942-B569-FDEC87B6F9F4}">
      <dgm:prSet/>
      <dgm:spPr/>
      <dgm:t>
        <a:bodyPr/>
        <a:lstStyle/>
        <a:p>
          <a:endParaRPr lang="en-US"/>
        </a:p>
      </dgm:t>
    </dgm:pt>
    <dgm:pt modelId="{185205B8-FF4D-4BCB-AB03-E70CE9994282}">
      <dgm:prSet/>
      <dgm:spPr/>
      <dgm:t>
        <a:bodyPr/>
        <a:lstStyle/>
        <a:p>
          <a:r>
            <a:rPr lang="en-GB" baseline="0"/>
            <a:t>Member</a:t>
          </a:r>
          <a:endParaRPr lang="en-GB"/>
        </a:p>
      </dgm:t>
    </dgm:pt>
    <dgm:pt modelId="{2D47ABF6-5B06-4058-9226-8FE183A82BC6}" type="parTrans" cxnId="{41BD9A9B-C274-473D-8DCF-8EC01AABD1E5}">
      <dgm:prSet/>
      <dgm:spPr/>
      <dgm:t>
        <a:bodyPr/>
        <a:lstStyle/>
        <a:p>
          <a:endParaRPr lang="en-US"/>
        </a:p>
      </dgm:t>
    </dgm:pt>
    <dgm:pt modelId="{00B27CF1-1C86-49D8-9A16-8EB61C663515}" type="sibTrans" cxnId="{41BD9A9B-C274-473D-8DCF-8EC01AABD1E5}">
      <dgm:prSet/>
      <dgm:spPr/>
      <dgm:t>
        <a:bodyPr/>
        <a:lstStyle/>
        <a:p>
          <a:endParaRPr lang="en-US"/>
        </a:p>
      </dgm:t>
    </dgm:pt>
    <dgm:pt modelId="{B6ED1564-760B-458C-81DD-B772E6B593EC}">
      <dgm:prSet/>
      <dgm:spPr/>
      <dgm:t>
        <a:bodyPr/>
        <a:lstStyle/>
        <a:p>
          <a:r>
            <a:rPr lang="en-GB" baseline="0"/>
            <a:t>View – everything is Read-Only</a:t>
          </a:r>
          <a:endParaRPr lang="en-GB"/>
        </a:p>
      </dgm:t>
    </dgm:pt>
    <dgm:pt modelId="{FB96E781-86FA-4682-A1F9-1C6108190A77}" type="parTrans" cxnId="{491C1BBF-8F38-41DF-8F6C-9720E9666196}">
      <dgm:prSet/>
      <dgm:spPr/>
      <dgm:t>
        <a:bodyPr/>
        <a:lstStyle/>
        <a:p>
          <a:endParaRPr lang="en-US"/>
        </a:p>
      </dgm:t>
    </dgm:pt>
    <dgm:pt modelId="{EDB79143-1622-4DCD-A738-D3E4B17E8A4C}" type="sibTrans" cxnId="{491C1BBF-8F38-41DF-8F6C-9720E9666196}">
      <dgm:prSet/>
      <dgm:spPr/>
      <dgm:t>
        <a:bodyPr/>
        <a:lstStyle/>
        <a:p>
          <a:endParaRPr lang="en-US"/>
        </a:p>
      </dgm:t>
    </dgm:pt>
    <dgm:pt modelId="{8431729B-0759-40C5-9813-CD43031B6465}">
      <dgm:prSet/>
      <dgm:spPr/>
      <dgm:t>
        <a:bodyPr/>
        <a:lstStyle/>
        <a:p>
          <a:r>
            <a:rPr lang="en-GB" baseline="0"/>
            <a:t>Edit – can create and edit content</a:t>
          </a:r>
          <a:endParaRPr lang="en-GB"/>
        </a:p>
      </dgm:t>
    </dgm:pt>
    <dgm:pt modelId="{7DCE6EA8-D952-48B5-92A2-A67C1081316C}" type="parTrans" cxnId="{D81BED74-B344-4AC8-B45E-E12AFBD874FC}">
      <dgm:prSet/>
      <dgm:spPr/>
      <dgm:t>
        <a:bodyPr/>
        <a:lstStyle/>
        <a:p>
          <a:endParaRPr lang="en-US"/>
        </a:p>
      </dgm:t>
    </dgm:pt>
    <dgm:pt modelId="{7A5DB033-4805-4F82-BCAC-C502D4112767}" type="sibTrans" cxnId="{D81BED74-B344-4AC8-B45E-E12AFBD874FC}">
      <dgm:prSet/>
      <dgm:spPr/>
      <dgm:t>
        <a:bodyPr/>
        <a:lstStyle/>
        <a:p>
          <a:endParaRPr lang="en-US"/>
        </a:p>
      </dgm:t>
    </dgm:pt>
    <dgm:pt modelId="{B12E5A06-83A7-483A-AD9E-69FBA55281F7}">
      <dgm:prSet/>
      <dgm:spPr/>
      <dgm:t>
        <a:bodyPr/>
        <a:lstStyle/>
        <a:p>
          <a:r>
            <a:rPr lang="en-GB" baseline="0"/>
            <a:t>Collaborative development</a:t>
          </a:r>
          <a:endParaRPr lang="en-GB"/>
        </a:p>
      </dgm:t>
    </dgm:pt>
    <dgm:pt modelId="{8A332297-13DD-4DD5-B328-AAAD86F93F53}" type="parTrans" cxnId="{01FBA2C7-BC15-4C17-BF4F-0FA1229ED07A}">
      <dgm:prSet/>
      <dgm:spPr/>
      <dgm:t>
        <a:bodyPr/>
        <a:lstStyle/>
        <a:p>
          <a:endParaRPr lang="en-US"/>
        </a:p>
      </dgm:t>
    </dgm:pt>
    <dgm:pt modelId="{4D24625E-F958-43C8-8D39-8E8BB67E878D}" type="sibTrans" cxnId="{01FBA2C7-BC15-4C17-BF4F-0FA1229ED07A}">
      <dgm:prSet/>
      <dgm:spPr/>
      <dgm:t>
        <a:bodyPr/>
        <a:lstStyle/>
        <a:p>
          <a:endParaRPr lang="en-US"/>
        </a:p>
      </dgm:t>
    </dgm:pt>
    <dgm:pt modelId="{FBABEAD3-9E41-442E-B8BD-DD9A0F34BF2B}" type="pres">
      <dgm:prSet presAssocID="{7BFD7607-EA4F-4AF7-A221-F6EEBBF75463}" presName="vert0" presStyleCnt="0">
        <dgm:presLayoutVars>
          <dgm:dir/>
          <dgm:animOne val="branch"/>
          <dgm:animLvl val="lvl"/>
        </dgm:presLayoutVars>
      </dgm:prSet>
      <dgm:spPr/>
    </dgm:pt>
    <dgm:pt modelId="{D52AD70B-127B-45B0-8722-9CFEB06DC918}" type="pres">
      <dgm:prSet presAssocID="{FE8AE27C-88D6-4884-80DD-1DC7F7E482B5}" presName="thickLine" presStyleLbl="alignNode1" presStyleIdx="0" presStyleCnt="5"/>
      <dgm:spPr/>
    </dgm:pt>
    <dgm:pt modelId="{7CD5D3CB-1220-40B1-BCC4-F7C2D8D973A7}" type="pres">
      <dgm:prSet presAssocID="{FE8AE27C-88D6-4884-80DD-1DC7F7E482B5}" presName="horz1" presStyleCnt="0"/>
      <dgm:spPr/>
    </dgm:pt>
    <dgm:pt modelId="{79E93192-CBAA-4BFD-B2FD-15B256F985D5}" type="pres">
      <dgm:prSet presAssocID="{FE8AE27C-88D6-4884-80DD-1DC7F7E482B5}" presName="tx1" presStyleLbl="revTx" presStyleIdx="0" presStyleCnt="9" custScaleX="394306"/>
      <dgm:spPr/>
    </dgm:pt>
    <dgm:pt modelId="{E038B4F2-15B3-47EA-911E-CF725E996F12}" type="pres">
      <dgm:prSet presAssocID="{FE8AE27C-88D6-4884-80DD-1DC7F7E482B5}" presName="vert1" presStyleCnt="0"/>
      <dgm:spPr/>
    </dgm:pt>
    <dgm:pt modelId="{32A8CB00-CB25-4BEF-8877-EF4125A249D1}" type="pres">
      <dgm:prSet presAssocID="{B74DC84F-66EB-457A-9C71-EFE7B0E15BD2}" presName="thickLine" presStyleLbl="alignNode1" presStyleIdx="1" presStyleCnt="5"/>
      <dgm:spPr/>
    </dgm:pt>
    <dgm:pt modelId="{6354F5B3-4B54-420D-A048-0F51D4CC7E0D}" type="pres">
      <dgm:prSet presAssocID="{B74DC84F-66EB-457A-9C71-EFE7B0E15BD2}" presName="horz1" presStyleCnt="0"/>
      <dgm:spPr/>
    </dgm:pt>
    <dgm:pt modelId="{76D70488-4DD4-4BBA-A7D3-8B0058843116}" type="pres">
      <dgm:prSet presAssocID="{B74DC84F-66EB-457A-9C71-EFE7B0E15BD2}" presName="tx1" presStyleLbl="revTx" presStyleIdx="1" presStyleCnt="9" custScaleX="394306"/>
      <dgm:spPr/>
    </dgm:pt>
    <dgm:pt modelId="{96D2226E-D4CF-4CEF-8C7F-EBE7471C47DC}" type="pres">
      <dgm:prSet presAssocID="{B74DC84F-66EB-457A-9C71-EFE7B0E15BD2}" presName="vert1" presStyleCnt="0"/>
      <dgm:spPr/>
    </dgm:pt>
    <dgm:pt modelId="{D3A4985D-5F0E-4042-A9A6-DA1D3E0118D6}" type="pres">
      <dgm:prSet presAssocID="{D9B3C61A-F839-4531-9534-CC05925C2B54}" presName="thickLine" presStyleLbl="alignNode1" presStyleIdx="2" presStyleCnt="5"/>
      <dgm:spPr/>
    </dgm:pt>
    <dgm:pt modelId="{AA9D41FD-434E-4C54-9B94-AB6879C12754}" type="pres">
      <dgm:prSet presAssocID="{D9B3C61A-F839-4531-9534-CC05925C2B54}" presName="horz1" presStyleCnt="0"/>
      <dgm:spPr/>
    </dgm:pt>
    <dgm:pt modelId="{208E67A5-1447-4171-9F8B-EF1D7DB16588}" type="pres">
      <dgm:prSet presAssocID="{D9B3C61A-F839-4531-9534-CC05925C2B54}" presName="tx1" presStyleLbl="revTx" presStyleIdx="2" presStyleCnt="9" custScaleX="394306"/>
      <dgm:spPr/>
    </dgm:pt>
    <dgm:pt modelId="{3B20593B-8B4F-4DD1-A75D-D586F51B5FBD}" type="pres">
      <dgm:prSet presAssocID="{D9B3C61A-F839-4531-9534-CC05925C2B54}" presName="vert1" presStyleCnt="0"/>
      <dgm:spPr/>
    </dgm:pt>
    <dgm:pt modelId="{608F0517-D0C1-4184-8EEF-4D34C8A45D21}" type="pres">
      <dgm:prSet presAssocID="{F6A4FAF6-027F-42E5-963B-22354C34AD65}" presName="vertSpace2a" presStyleCnt="0"/>
      <dgm:spPr/>
    </dgm:pt>
    <dgm:pt modelId="{9A245C74-562E-40C9-9973-18C42615D051}" type="pres">
      <dgm:prSet presAssocID="{F6A4FAF6-027F-42E5-963B-22354C34AD65}" presName="horz2" presStyleCnt="0"/>
      <dgm:spPr/>
    </dgm:pt>
    <dgm:pt modelId="{F0CB4FD0-686B-4790-84E1-77D4EC7297FA}" type="pres">
      <dgm:prSet presAssocID="{F6A4FAF6-027F-42E5-963B-22354C34AD65}" presName="horzSpace2" presStyleCnt="0"/>
      <dgm:spPr/>
    </dgm:pt>
    <dgm:pt modelId="{4B87C2A1-68AE-4A11-8F6A-9D3AD10D072F}" type="pres">
      <dgm:prSet presAssocID="{F6A4FAF6-027F-42E5-963B-22354C34AD65}" presName="tx2" presStyleLbl="revTx" presStyleIdx="3" presStyleCnt="9"/>
      <dgm:spPr/>
    </dgm:pt>
    <dgm:pt modelId="{D64765B6-038B-4060-9A2D-4629855B2FDA}" type="pres">
      <dgm:prSet presAssocID="{F6A4FAF6-027F-42E5-963B-22354C34AD65}" presName="vert2" presStyleCnt="0"/>
      <dgm:spPr/>
    </dgm:pt>
    <dgm:pt modelId="{0BED7853-B188-4A17-B0C8-875E6BDF84B4}" type="pres">
      <dgm:prSet presAssocID="{F6A4FAF6-027F-42E5-963B-22354C34AD65}" presName="thinLine2b" presStyleLbl="callout" presStyleIdx="0" presStyleCnt="4"/>
      <dgm:spPr/>
    </dgm:pt>
    <dgm:pt modelId="{BE767CDD-CA1E-4A96-84BA-F94599DB417C}" type="pres">
      <dgm:prSet presAssocID="{F6A4FAF6-027F-42E5-963B-22354C34AD65}" presName="vertSpace2b" presStyleCnt="0"/>
      <dgm:spPr/>
    </dgm:pt>
    <dgm:pt modelId="{60E9E585-362D-4F3B-AEBB-D8F7F6EF0810}" type="pres">
      <dgm:prSet presAssocID="{851F2F64-0F29-478F-8C45-0F3F489A6B63}" presName="horz2" presStyleCnt="0"/>
      <dgm:spPr/>
    </dgm:pt>
    <dgm:pt modelId="{42CCC87B-A5B5-4853-8AE6-8134B79F3AD2}" type="pres">
      <dgm:prSet presAssocID="{851F2F64-0F29-478F-8C45-0F3F489A6B63}" presName="horzSpace2" presStyleCnt="0"/>
      <dgm:spPr/>
    </dgm:pt>
    <dgm:pt modelId="{D3021267-FD43-4B47-BED5-CD7F8B838060}" type="pres">
      <dgm:prSet presAssocID="{851F2F64-0F29-478F-8C45-0F3F489A6B63}" presName="tx2" presStyleLbl="revTx" presStyleIdx="4" presStyleCnt="9"/>
      <dgm:spPr/>
    </dgm:pt>
    <dgm:pt modelId="{38275DAF-242A-4C3F-A7BE-8C1E8088C016}" type="pres">
      <dgm:prSet presAssocID="{851F2F64-0F29-478F-8C45-0F3F489A6B63}" presName="vert2" presStyleCnt="0"/>
      <dgm:spPr/>
    </dgm:pt>
    <dgm:pt modelId="{570E20B9-8427-4359-AF11-DEF7F6719506}" type="pres">
      <dgm:prSet presAssocID="{851F2F64-0F29-478F-8C45-0F3F489A6B63}" presName="thinLine2b" presStyleLbl="callout" presStyleIdx="1" presStyleCnt="4"/>
      <dgm:spPr/>
    </dgm:pt>
    <dgm:pt modelId="{9402BDD5-C052-4D52-88C8-CA288FB08A5A}" type="pres">
      <dgm:prSet presAssocID="{851F2F64-0F29-478F-8C45-0F3F489A6B63}" presName="vertSpace2b" presStyleCnt="0"/>
      <dgm:spPr/>
    </dgm:pt>
    <dgm:pt modelId="{9460E995-3E20-40A7-BEC2-3649165B624A}" type="pres">
      <dgm:prSet presAssocID="{185205B8-FF4D-4BCB-AB03-E70CE9994282}" presName="thickLine" presStyleLbl="alignNode1" presStyleIdx="3" presStyleCnt="5"/>
      <dgm:spPr/>
    </dgm:pt>
    <dgm:pt modelId="{C242602A-DB15-4207-B07B-8D102461F8E4}" type="pres">
      <dgm:prSet presAssocID="{185205B8-FF4D-4BCB-AB03-E70CE9994282}" presName="horz1" presStyleCnt="0"/>
      <dgm:spPr/>
    </dgm:pt>
    <dgm:pt modelId="{F3EBA0A3-DDBE-4390-AFB9-B4C41B49FFD8}" type="pres">
      <dgm:prSet presAssocID="{185205B8-FF4D-4BCB-AB03-E70CE9994282}" presName="tx1" presStyleLbl="revTx" presStyleIdx="5" presStyleCnt="9" custScaleX="394306"/>
      <dgm:spPr/>
    </dgm:pt>
    <dgm:pt modelId="{B2A942D3-18B5-42BF-BBFD-41F4953D10E9}" type="pres">
      <dgm:prSet presAssocID="{185205B8-FF4D-4BCB-AB03-E70CE9994282}" presName="vert1" presStyleCnt="0"/>
      <dgm:spPr/>
    </dgm:pt>
    <dgm:pt modelId="{EEF7C6B7-F664-433D-A803-10F2FEE0F655}" type="pres">
      <dgm:prSet presAssocID="{B6ED1564-760B-458C-81DD-B772E6B593EC}" presName="vertSpace2a" presStyleCnt="0"/>
      <dgm:spPr/>
    </dgm:pt>
    <dgm:pt modelId="{EB94B909-3B06-4498-A84E-D57498389F2C}" type="pres">
      <dgm:prSet presAssocID="{B6ED1564-760B-458C-81DD-B772E6B593EC}" presName="horz2" presStyleCnt="0"/>
      <dgm:spPr/>
    </dgm:pt>
    <dgm:pt modelId="{9B9EDC7F-65DD-487B-B581-563A4F2B9D1F}" type="pres">
      <dgm:prSet presAssocID="{B6ED1564-760B-458C-81DD-B772E6B593EC}" presName="horzSpace2" presStyleCnt="0"/>
      <dgm:spPr/>
    </dgm:pt>
    <dgm:pt modelId="{97E45AD8-22DB-471D-B827-EAEF9FC71638}" type="pres">
      <dgm:prSet presAssocID="{B6ED1564-760B-458C-81DD-B772E6B593EC}" presName="tx2" presStyleLbl="revTx" presStyleIdx="6" presStyleCnt="9"/>
      <dgm:spPr/>
    </dgm:pt>
    <dgm:pt modelId="{4D7B0CCE-DE5D-4A17-914A-35484B79CCBE}" type="pres">
      <dgm:prSet presAssocID="{B6ED1564-760B-458C-81DD-B772E6B593EC}" presName="vert2" presStyleCnt="0"/>
      <dgm:spPr/>
    </dgm:pt>
    <dgm:pt modelId="{0041A44B-A0A1-4646-A932-597B0D164164}" type="pres">
      <dgm:prSet presAssocID="{B6ED1564-760B-458C-81DD-B772E6B593EC}" presName="thinLine2b" presStyleLbl="callout" presStyleIdx="2" presStyleCnt="4"/>
      <dgm:spPr/>
    </dgm:pt>
    <dgm:pt modelId="{AD7BEAF1-83A6-420F-A190-E8F7A11D876A}" type="pres">
      <dgm:prSet presAssocID="{B6ED1564-760B-458C-81DD-B772E6B593EC}" presName="vertSpace2b" presStyleCnt="0"/>
      <dgm:spPr/>
    </dgm:pt>
    <dgm:pt modelId="{11F4B30B-5D59-4E9E-829C-02E4D67304D2}" type="pres">
      <dgm:prSet presAssocID="{8431729B-0759-40C5-9813-CD43031B6465}" presName="horz2" presStyleCnt="0"/>
      <dgm:spPr/>
    </dgm:pt>
    <dgm:pt modelId="{04878F28-BF44-44D9-806B-181F66B3609C}" type="pres">
      <dgm:prSet presAssocID="{8431729B-0759-40C5-9813-CD43031B6465}" presName="horzSpace2" presStyleCnt="0"/>
      <dgm:spPr/>
    </dgm:pt>
    <dgm:pt modelId="{F19BC6E4-2684-401B-A1EF-2A79EF4C540D}" type="pres">
      <dgm:prSet presAssocID="{8431729B-0759-40C5-9813-CD43031B6465}" presName="tx2" presStyleLbl="revTx" presStyleIdx="7" presStyleCnt="9"/>
      <dgm:spPr/>
    </dgm:pt>
    <dgm:pt modelId="{BC064C45-187B-42F3-A44D-B628DAEB68D8}" type="pres">
      <dgm:prSet presAssocID="{8431729B-0759-40C5-9813-CD43031B6465}" presName="vert2" presStyleCnt="0"/>
      <dgm:spPr/>
    </dgm:pt>
    <dgm:pt modelId="{1B7862C3-8434-4AC8-AB36-146753A9FFD2}" type="pres">
      <dgm:prSet presAssocID="{8431729B-0759-40C5-9813-CD43031B6465}" presName="thinLine2b" presStyleLbl="callout" presStyleIdx="3" presStyleCnt="4"/>
      <dgm:spPr/>
    </dgm:pt>
    <dgm:pt modelId="{8AD88608-49E9-472E-AA48-745DE3518869}" type="pres">
      <dgm:prSet presAssocID="{8431729B-0759-40C5-9813-CD43031B6465}" presName="vertSpace2b" presStyleCnt="0"/>
      <dgm:spPr/>
    </dgm:pt>
    <dgm:pt modelId="{6BD317E2-2D3F-4442-8C2A-E2D056C8C4D4}" type="pres">
      <dgm:prSet presAssocID="{B12E5A06-83A7-483A-AD9E-69FBA55281F7}" presName="thickLine" presStyleLbl="alignNode1" presStyleIdx="4" presStyleCnt="5"/>
      <dgm:spPr/>
    </dgm:pt>
    <dgm:pt modelId="{CB7020CB-B198-408A-AB03-B3F50A09451F}" type="pres">
      <dgm:prSet presAssocID="{B12E5A06-83A7-483A-AD9E-69FBA55281F7}" presName="horz1" presStyleCnt="0"/>
      <dgm:spPr/>
    </dgm:pt>
    <dgm:pt modelId="{603168A3-F6F3-4BF9-B84C-12951B901A4C}" type="pres">
      <dgm:prSet presAssocID="{B12E5A06-83A7-483A-AD9E-69FBA55281F7}" presName="tx1" presStyleLbl="revTx" presStyleIdx="8" presStyleCnt="9" custScaleX="394306"/>
      <dgm:spPr/>
    </dgm:pt>
    <dgm:pt modelId="{0340EEFF-5B8C-4FEC-B7FC-D88EEEB9CB48}" type="pres">
      <dgm:prSet presAssocID="{B12E5A06-83A7-483A-AD9E-69FBA55281F7}" presName="vert1" presStyleCnt="0"/>
      <dgm:spPr/>
    </dgm:pt>
  </dgm:ptLst>
  <dgm:cxnLst>
    <dgm:cxn modelId="{8885DD05-FC11-4504-8FDD-4745F6B50468}" type="presOf" srcId="{B6ED1564-760B-458C-81DD-B772E6B593EC}" destId="{97E45AD8-22DB-471D-B827-EAEF9FC71638}" srcOrd="0" destOrd="0" presId="urn:microsoft.com/office/officeart/2008/layout/LinedList"/>
    <dgm:cxn modelId="{A10BD12D-E385-4577-BBB2-80913ADEA368}" type="presOf" srcId="{B12E5A06-83A7-483A-AD9E-69FBA55281F7}" destId="{603168A3-F6F3-4BF9-B84C-12951B901A4C}" srcOrd="0" destOrd="0" presId="urn:microsoft.com/office/officeart/2008/layout/LinedList"/>
    <dgm:cxn modelId="{D1651C44-A7E3-42FC-8241-C781273A0263}" type="presOf" srcId="{851F2F64-0F29-478F-8C45-0F3F489A6B63}" destId="{D3021267-FD43-4B47-BED5-CD7F8B838060}" srcOrd="0" destOrd="0" presId="urn:microsoft.com/office/officeart/2008/layout/LinedList"/>
    <dgm:cxn modelId="{D81BED74-B344-4AC8-B45E-E12AFBD874FC}" srcId="{185205B8-FF4D-4BCB-AB03-E70CE9994282}" destId="{8431729B-0759-40C5-9813-CD43031B6465}" srcOrd="1" destOrd="0" parTransId="{7DCE6EA8-D952-48B5-92A2-A67C1081316C}" sibTransId="{7A5DB033-4805-4F82-BCAC-C502D4112767}"/>
    <dgm:cxn modelId="{C510AD84-D475-429A-94FD-B69F14DB6875}" type="presOf" srcId="{FE8AE27C-88D6-4884-80DD-1DC7F7E482B5}" destId="{79E93192-CBAA-4BFD-B2FD-15B256F985D5}" srcOrd="0" destOrd="0" presId="urn:microsoft.com/office/officeart/2008/layout/LinedList"/>
    <dgm:cxn modelId="{A4C15E87-EFDB-4842-A439-7EC27F37E26A}" type="presOf" srcId="{D9B3C61A-F839-4531-9534-CC05925C2B54}" destId="{208E67A5-1447-4171-9F8B-EF1D7DB16588}" srcOrd="0" destOrd="0" presId="urn:microsoft.com/office/officeart/2008/layout/LinedList"/>
    <dgm:cxn modelId="{A3961F89-75D3-4FDD-90BD-98F5EF9170AB}" srcId="{7BFD7607-EA4F-4AF7-A221-F6EEBBF75463}" destId="{FE8AE27C-88D6-4884-80DD-1DC7F7E482B5}" srcOrd="0" destOrd="0" parTransId="{C0FA6DEE-E4BD-42B1-81B2-466F421B0FBA}" sibTransId="{3FC10980-408D-4149-BB2E-145C7C5286C6}"/>
    <dgm:cxn modelId="{3C65E88E-A49A-4643-B641-CF7F6D53A9BF}" type="presOf" srcId="{185205B8-FF4D-4BCB-AB03-E70CE9994282}" destId="{F3EBA0A3-DDBE-4390-AFB9-B4C41B49FFD8}" srcOrd="0" destOrd="0" presId="urn:microsoft.com/office/officeart/2008/layout/LinedList"/>
    <dgm:cxn modelId="{41BD9A9B-C274-473D-8DCF-8EC01AABD1E5}" srcId="{7BFD7607-EA4F-4AF7-A221-F6EEBBF75463}" destId="{185205B8-FF4D-4BCB-AB03-E70CE9994282}" srcOrd="3" destOrd="0" parTransId="{2D47ABF6-5B06-4058-9226-8FE183A82BC6}" sibTransId="{00B27CF1-1C86-49D8-9A16-8EB61C663515}"/>
    <dgm:cxn modelId="{98B161B6-1EF7-44EF-AE24-7EA903A6F0D0}" srcId="{7BFD7607-EA4F-4AF7-A221-F6EEBBF75463}" destId="{B74DC84F-66EB-457A-9C71-EFE7B0E15BD2}" srcOrd="1" destOrd="0" parTransId="{724C4910-9B16-406F-A21A-5BBE3DCB58F9}" sibTransId="{2F51C18E-B0E5-431F-9B24-8CAF4FAD53F4}"/>
    <dgm:cxn modelId="{DE8E7EB9-132C-4BDB-A8EA-9FC356CDD5D8}" srcId="{7BFD7607-EA4F-4AF7-A221-F6EEBBF75463}" destId="{D9B3C61A-F839-4531-9534-CC05925C2B54}" srcOrd="2" destOrd="0" parTransId="{6837B1BB-2139-4442-B1D8-0B6D5A06BC7E}" sibTransId="{F6BD5DB4-9A36-46C3-AB64-7B7F43FFC8E7}"/>
    <dgm:cxn modelId="{FCA947BC-0582-4E28-AD8F-AC7179E09F31}" type="presOf" srcId="{8431729B-0759-40C5-9813-CD43031B6465}" destId="{F19BC6E4-2684-401B-A1EF-2A79EF4C540D}" srcOrd="0" destOrd="0" presId="urn:microsoft.com/office/officeart/2008/layout/LinedList"/>
    <dgm:cxn modelId="{491C1BBF-8F38-41DF-8F6C-9720E9666196}" srcId="{185205B8-FF4D-4BCB-AB03-E70CE9994282}" destId="{B6ED1564-760B-458C-81DD-B772E6B593EC}" srcOrd="0" destOrd="0" parTransId="{FB96E781-86FA-4682-A1F9-1C6108190A77}" sibTransId="{EDB79143-1622-4DCD-A738-D3E4B17E8A4C}"/>
    <dgm:cxn modelId="{B1F762C1-D4C0-437E-B229-3970AE0D751D}" type="presOf" srcId="{7BFD7607-EA4F-4AF7-A221-F6EEBBF75463}" destId="{FBABEAD3-9E41-442E-B8BD-DD9A0F34BF2B}" srcOrd="0" destOrd="0" presId="urn:microsoft.com/office/officeart/2008/layout/LinedList"/>
    <dgm:cxn modelId="{285420C7-70FD-40C7-982D-7BE8B1986E4B}" type="presOf" srcId="{F6A4FAF6-027F-42E5-963B-22354C34AD65}" destId="{4B87C2A1-68AE-4A11-8F6A-9D3AD10D072F}" srcOrd="0" destOrd="0" presId="urn:microsoft.com/office/officeart/2008/layout/LinedList"/>
    <dgm:cxn modelId="{01FBA2C7-BC15-4C17-BF4F-0FA1229ED07A}" srcId="{7BFD7607-EA4F-4AF7-A221-F6EEBBF75463}" destId="{B12E5A06-83A7-483A-AD9E-69FBA55281F7}" srcOrd="4" destOrd="0" parTransId="{8A332297-13DD-4DD5-B328-AAAD86F93F53}" sibTransId="{4D24625E-F958-43C8-8D39-8E8BB67E878D}"/>
    <dgm:cxn modelId="{C5EC0AD1-AF13-4BDE-836F-32BBDCCEAB54}" srcId="{D9B3C61A-F839-4531-9534-CC05925C2B54}" destId="{F6A4FAF6-027F-42E5-963B-22354C34AD65}" srcOrd="0" destOrd="0" parTransId="{D765C645-6384-4114-8141-F7F3317D4D63}" sibTransId="{38A1703A-F4BA-47A2-8E8C-1F4DB43D9115}"/>
    <dgm:cxn modelId="{12B907E7-6BD7-4942-B569-FDEC87B6F9F4}" srcId="{D9B3C61A-F839-4531-9534-CC05925C2B54}" destId="{851F2F64-0F29-478F-8C45-0F3F489A6B63}" srcOrd="1" destOrd="0" parTransId="{5CDD0B24-7963-41E8-95E2-5BC4A7A7280C}" sibTransId="{4D05875C-8361-4DA9-8080-72A2194C9D25}"/>
    <dgm:cxn modelId="{52056FF0-0C18-42A2-929B-07378F5678A4}" type="presOf" srcId="{B74DC84F-66EB-457A-9C71-EFE7B0E15BD2}" destId="{76D70488-4DD4-4BBA-A7D3-8B0058843116}" srcOrd="0" destOrd="0" presId="urn:microsoft.com/office/officeart/2008/layout/LinedList"/>
    <dgm:cxn modelId="{0D0781AC-EF00-43A0-A28D-A731199E63F1}" type="presParOf" srcId="{FBABEAD3-9E41-442E-B8BD-DD9A0F34BF2B}" destId="{D52AD70B-127B-45B0-8722-9CFEB06DC918}" srcOrd="0" destOrd="0" presId="urn:microsoft.com/office/officeart/2008/layout/LinedList"/>
    <dgm:cxn modelId="{2A107350-3258-4B62-901E-502FC372E864}" type="presParOf" srcId="{FBABEAD3-9E41-442E-B8BD-DD9A0F34BF2B}" destId="{7CD5D3CB-1220-40B1-BCC4-F7C2D8D973A7}" srcOrd="1" destOrd="0" presId="urn:microsoft.com/office/officeart/2008/layout/LinedList"/>
    <dgm:cxn modelId="{370409E7-08A9-4A54-8BD6-3E53FEE4759A}" type="presParOf" srcId="{7CD5D3CB-1220-40B1-BCC4-F7C2D8D973A7}" destId="{79E93192-CBAA-4BFD-B2FD-15B256F985D5}" srcOrd="0" destOrd="0" presId="urn:microsoft.com/office/officeart/2008/layout/LinedList"/>
    <dgm:cxn modelId="{7803DCB2-C939-4032-92F5-4A5A6EE85959}" type="presParOf" srcId="{7CD5D3CB-1220-40B1-BCC4-F7C2D8D973A7}" destId="{E038B4F2-15B3-47EA-911E-CF725E996F12}" srcOrd="1" destOrd="0" presId="urn:microsoft.com/office/officeart/2008/layout/LinedList"/>
    <dgm:cxn modelId="{7B17EA61-AD9C-4175-BEFE-B5749B336550}" type="presParOf" srcId="{FBABEAD3-9E41-442E-B8BD-DD9A0F34BF2B}" destId="{32A8CB00-CB25-4BEF-8877-EF4125A249D1}" srcOrd="2" destOrd="0" presId="urn:microsoft.com/office/officeart/2008/layout/LinedList"/>
    <dgm:cxn modelId="{325C1CB8-AEA2-411C-9EDC-0A3BC7B13890}" type="presParOf" srcId="{FBABEAD3-9E41-442E-B8BD-DD9A0F34BF2B}" destId="{6354F5B3-4B54-420D-A048-0F51D4CC7E0D}" srcOrd="3" destOrd="0" presId="urn:microsoft.com/office/officeart/2008/layout/LinedList"/>
    <dgm:cxn modelId="{65318945-8464-40AF-8067-A485F633EA64}" type="presParOf" srcId="{6354F5B3-4B54-420D-A048-0F51D4CC7E0D}" destId="{76D70488-4DD4-4BBA-A7D3-8B0058843116}" srcOrd="0" destOrd="0" presId="urn:microsoft.com/office/officeart/2008/layout/LinedList"/>
    <dgm:cxn modelId="{4664755D-BD74-4A6C-B92B-EAE0A46C165B}" type="presParOf" srcId="{6354F5B3-4B54-420D-A048-0F51D4CC7E0D}" destId="{96D2226E-D4CF-4CEF-8C7F-EBE7471C47DC}" srcOrd="1" destOrd="0" presId="urn:microsoft.com/office/officeart/2008/layout/LinedList"/>
    <dgm:cxn modelId="{9089989A-64DF-41E5-BE75-BC8E6FBE1FB7}" type="presParOf" srcId="{FBABEAD3-9E41-442E-B8BD-DD9A0F34BF2B}" destId="{D3A4985D-5F0E-4042-A9A6-DA1D3E0118D6}" srcOrd="4" destOrd="0" presId="urn:microsoft.com/office/officeart/2008/layout/LinedList"/>
    <dgm:cxn modelId="{458FBF59-6F78-4739-A555-B618F6D28D9B}" type="presParOf" srcId="{FBABEAD3-9E41-442E-B8BD-DD9A0F34BF2B}" destId="{AA9D41FD-434E-4C54-9B94-AB6879C12754}" srcOrd="5" destOrd="0" presId="urn:microsoft.com/office/officeart/2008/layout/LinedList"/>
    <dgm:cxn modelId="{47ED94A5-F7A5-4AF2-B791-21C2F365B243}" type="presParOf" srcId="{AA9D41FD-434E-4C54-9B94-AB6879C12754}" destId="{208E67A5-1447-4171-9F8B-EF1D7DB16588}" srcOrd="0" destOrd="0" presId="urn:microsoft.com/office/officeart/2008/layout/LinedList"/>
    <dgm:cxn modelId="{5D666D90-5FB0-4E02-8721-F9CD6B237816}" type="presParOf" srcId="{AA9D41FD-434E-4C54-9B94-AB6879C12754}" destId="{3B20593B-8B4F-4DD1-A75D-D586F51B5FBD}" srcOrd="1" destOrd="0" presId="urn:microsoft.com/office/officeart/2008/layout/LinedList"/>
    <dgm:cxn modelId="{DABC8239-A40D-444A-85A0-C47F205D0665}" type="presParOf" srcId="{3B20593B-8B4F-4DD1-A75D-D586F51B5FBD}" destId="{608F0517-D0C1-4184-8EEF-4D34C8A45D21}" srcOrd="0" destOrd="0" presId="urn:microsoft.com/office/officeart/2008/layout/LinedList"/>
    <dgm:cxn modelId="{435C6D94-8732-4ECC-A07D-F724461808FC}" type="presParOf" srcId="{3B20593B-8B4F-4DD1-A75D-D586F51B5FBD}" destId="{9A245C74-562E-40C9-9973-18C42615D051}" srcOrd="1" destOrd="0" presId="urn:microsoft.com/office/officeart/2008/layout/LinedList"/>
    <dgm:cxn modelId="{FCA81AD5-2D18-4632-A58F-AE99C18BEFB7}" type="presParOf" srcId="{9A245C74-562E-40C9-9973-18C42615D051}" destId="{F0CB4FD0-686B-4790-84E1-77D4EC7297FA}" srcOrd="0" destOrd="0" presId="urn:microsoft.com/office/officeart/2008/layout/LinedList"/>
    <dgm:cxn modelId="{48FEA660-28CD-424C-BCA4-6476ED363CEA}" type="presParOf" srcId="{9A245C74-562E-40C9-9973-18C42615D051}" destId="{4B87C2A1-68AE-4A11-8F6A-9D3AD10D072F}" srcOrd="1" destOrd="0" presId="urn:microsoft.com/office/officeart/2008/layout/LinedList"/>
    <dgm:cxn modelId="{D55F220E-868C-404B-AF43-33A4F31EE3B8}" type="presParOf" srcId="{9A245C74-562E-40C9-9973-18C42615D051}" destId="{D64765B6-038B-4060-9A2D-4629855B2FDA}" srcOrd="2" destOrd="0" presId="urn:microsoft.com/office/officeart/2008/layout/LinedList"/>
    <dgm:cxn modelId="{4B65D3C9-A98C-4386-8259-E93A52516ACB}" type="presParOf" srcId="{3B20593B-8B4F-4DD1-A75D-D586F51B5FBD}" destId="{0BED7853-B188-4A17-B0C8-875E6BDF84B4}" srcOrd="2" destOrd="0" presId="urn:microsoft.com/office/officeart/2008/layout/LinedList"/>
    <dgm:cxn modelId="{E9719B94-FA87-43A2-A2B3-741FF827B831}" type="presParOf" srcId="{3B20593B-8B4F-4DD1-A75D-D586F51B5FBD}" destId="{BE767CDD-CA1E-4A96-84BA-F94599DB417C}" srcOrd="3" destOrd="0" presId="urn:microsoft.com/office/officeart/2008/layout/LinedList"/>
    <dgm:cxn modelId="{E55E5874-F83A-435E-9B33-0EEE20260D85}" type="presParOf" srcId="{3B20593B-8B4F-4DD1-A75D-D586F51B5FBD}" destId="{60E9E585-362D-4F3B-AEBB-D8F7F6EF0810}" srcOrd="4" destOrd="0" presId="urn:microsoft.com/office/officeart/2008/layout/LinedList"/>
    <dgm:cxn modelId="{C0AFBB2E-395F-48FA-961D-CBC90053C3F5}" type="presParOf" srcId="{60E9E585-362D-4F3B-AEBB-D8F7F6EF0810}" destId="{42CCC87B-A5B5-4853-8AE6-8134B79F3AD2}" srcOrd="0" destOrd="0" presId="urn:microsoft.com/office/officeart/2008/layout/LinedList"/>
    <dgm:cxn modelId="{A6D0D1E8-FFBF-4371-B9BD-6AC79EDF4076}" type="presParOf" srcId="{60E9E585-362D-4F3B-AEBB-D8F7F6EF0810}" destId="{D3021267-FD43-4B47-BED5-CD7F8B838060}" srcOrd="1" destOrd="0" presId="urn:microsoft.com/office/officeart/2008/layout/LinedList"/>
    <dgm:cxn modelId="{D1EC8F99-BD40-4000-A416-1917348CA30A}" type="presParOf" srcId="{60E9E585-362D-4F3B-AEBB-D8F7F6EF0810}" destId="{38275DAF-242A-4C3F-A7BE-8C1E8088C016}" srcOrd="2" destOrd="0" presId="urn:microsoft.com/office/officeart/2008/layout/LinedList"/>
    <dgm:cxn modelId="{77FE2C0E-8EC0-4F59-B111-A8EE5656E963}" type="presParOf" srcId="{3B20593B-8B4F-4DD1-A75D-D586F51B5FBD}" destId="{570E20B9-8427-4359-AF11-DEF7F6719506}" srcOrd="5" destOrd="0" presId="urn:microsoft.com/office/officeart/2008/layout/LinedList"/>
    <dgm:cxn modelId="{8FD5B9B8-0E63-4476-867F-D5EB0D555A87}" type="presParOf" srcId="{3B20593B-8B4F-4DD1-A75D-D586F51B5FBD}" destId="{9402BDD5-C052-4D52-88C8-CA288FB08A5A}" srcOrd="6" destOrd="0" presId="urn:microsoft.com/office/officeart/2008/layout/LinedList"/>
    <dgm:cxn modelId="{EA99EA9C-9B71-445E-AC14-F29CCE873AA6}" type="presParOf" srcId="{FBABEAD3-9E41-442E-B8BD-DD9A0F34BF2B}" destId="{9460E995-3E20-40A7-BEC2-3649165B624A}" srcOrd="6" destOrd="0" presId="urn:microsoft.com/office/officeart/2008/layout/LinedList"/>
    <dgm:cxn modelId="{AA753131-3F24-49F5-9183-F0B65FF74773}" type="presParOf" srcId="{FBABEAD3-9E41-442E-B8BD-DD9A0F34BF2B}" destId="{C242602A-DB15-4207-B07B-8D102461F8E4}" srcOrd="7" destOrd="0" presId="urn:microsoft.com/office/officeart/2008/layout/LinedList"/>
    <dgm:cxn modelId="{B631F2FE-1E17-4CBD-9D59-1CF68E689F56}" type="presParOf" srcId="{C242602A-DB15-4207-B07B-8D102461F8E4}" destId="{F3EBA0A3-DDBE-4390-AFB9-B4C41B49FFD8}" srcOrd="0" destOrd="0" presId="urn:microsoft.com/office/officeart/2008/layout/LinedList"/>
    <dgm:cxn modelId="{87329943-4293-4819-AA76-84716F0D9C5F}" type="presParOf" srcId="{C242602A-DB15-4207-B07B-8D102461F8E4}" destId="{B2A942D3-18B5-42BF-BBFD-41F4953D10E9}" srcOrd="1" destOrd="0" presId="urn:microsoft.com/office/officeart/2008/layout/LinedList"/>
    <dgm:cxn modelId="{63A098EF-FF6B-48FA-A08E-D4208EB2170E}" type="presParOf" srcId="{B2A942D3-18B5-42BF-BBFD-41F4953D10E9}" destId="{EEF7C6B7-F664-433D-A803-10F2FEE0F655}" srcOrd="0" destOrd="0" presId="urn:microsoft.com/office/officeart/2008/layout/LinedList"/>
    <dgm:cxn modelId="{C6F9313F-2491-43D3-80AE-BC50CB164C23}" type="presParOf" srcId="{B2A942D3-18B5-42BF-BBFD-41F4953D10E9}" destId="{EB94B909-3B06-4498-A84E-D57498389F2C}" srcOrd="1" destOrd="0" presId="urn:microsoft.com/office/officeart/2008/layout/LinedList"/>
    <dgm:cxn modelId="{DBB76FCA-BEAD-4E04-95EB-82B39C12922D}" type="presParOf" srcId="{EB94B909-3B06-4498-A84E-D57498389F2C}" destId="{9B9EDC7F-65DD-487B-B581-563A4F2B9D1F}" srcOrd="0" destOrd="0" presId="urn:microsoft.com/office/officeart/2008/layout/LinedList"/>
    <dgm:cxn modelId="{119AE5B3-B407-422A-B49A-255FB4B2DBE9}" type="presParOf" srcId="{EB94B909-3B06-4498-A84E-D57498389F2C}" destId="{97E45AD8-22DB-471D-B827-EAEF9FC71638}" srcOrd="1" destOrd="0" presId="urn:microsoft.com/office/officeart/2008/layout/LinedList"/>
    <dgm:cxn modelId="{C53CBB84-3A77-46E4-842D-75352335DC4E}" type="presParOf" srcId="{EB94B909-3B06-4498-A84E-D57498389F2C}" destId="{4D7B0CCE-DE5D-4A17-914A-35484B79CCBE}" srcOrd="2" destOrd="0" presId="urn:microsoft.com/office/officeart/2008/layout/LinedList"/>
    <dgm:cxn modelId="{10AE9BF7-36F1-4711-923C-25CABEBFF234}" type="presParOf" srcId="{B2A942D3-18B5-42BF-BBFD-41F4953D10E9}" destId="{0041A44B-A0A1-4646-A932-597B0D164164}" srcOrd="2" destOrd="0" presId="urn:microsoft.com/office/officeart/2008/layout/LinedList"/>
    <dgm:cxn modelId="{A9879C91-DE36-4228-8E18-C94D25B35CBB}" type="presParOf" srcId="{B2A942D3-18B5-42BF-BBFD-41F4953D10E9}" destId="{AD7BEAF1-83A6-420F-A190-E8F7A11D876A}" srcOrd="3" destOrd="0" presId="urn:microsoft.com/office/officeart/2008/layout/LinedList"/>
    <dgm:cxn modelId="{A5030367-13BD-4C47-AF17-1A42BB12275A}" type="presParOf" srcId="{B2A942D3-18B5-42BF-BBFD-41F4953D10E9}" destId="{11F4B30B-5D59-4E9E-829C-02E4D67304D2}" srcOrd="4" destOrd="0" presId="urn:microsoft.com/office/officeart/2008/layout/LinedList"/>
    <dgm:cxn modelId="{97DC27C3-4CD4-4D0A-990F-1D4245466998}" type="presParOf" srcId="{11F4B30B-5D59-4E9E-829C-02E4D67304D2}" destId="{04878F28-BF44-44D9-806B-181F66B3609C}" srcOrd="0" destOrd="0" presId="urn:microsoft.com/office/officeart/2008/layout/LinedList"/>
    <dgm:cxn modelId="{A9E6BD4A-080B-437F-B753-8583953EEF98}" type="presParOf" srcId="{11F4B30B-5D59-4E9E-829C-02E4D67304D2}" destId="{F19BC6E4-2684-401B-A1EF-2A79EF4C540D}" srcOrd="1" destOrd="0" presId="urn:microsoft.com/office/officeart/2008/layout/LinedList"/>
    <dgm:cxn modelId="{D683E43F-7B74-47DB-9D20-D7905C05300B}" type="presParOf" srcId="{11F4B30B-5D59-4E9E-829C-02E4D67304D2}" destId="{BC064C45-187B-42F3-A44D-B628DAEB68D8}" srcOrd="2" destOrd="0" presId="urn:microsoft.com/office/officeart/2008/layout/LinedList"/>
    <dgm:cxn modelId="{50338A05-1BBE-402E-AEBE-1E9D087210F8}" type="presParOf" srcId="{B2A942D3-18B5-42BF-BBFD-41F4953D10E9}" destId="{1B7862C3-8434-4AC8-AB36-146753A9FFD2}" srcOrd="5" destOrd="0" presId="urn:microsoft.com/office/officeart/2008/layout/LinedList"/>
    <dgm:cxn modelId="{804AD30C-282D-4355-9768-C0C3851E300E}" type="presParOf" srcId="{B2A942D3-18B5-42BF-BBFD-41F4953D10E9}" destId="{8AD88608-49E9-472E-AA48-745DE3518869}" srcOrd="6" destOrd="0" presId="urn:microsoft.com/office/officeart/2008/layout/LinedList"/>
    <dgm:cxn modelId="{FB73F4AF-68EE-422F-A5F1-770A5F4E865D}" type="presParOf" srcId="{FBABEAD3-9E41-442E-B8BD-DD9A0F34BF2B}" destId="{6BD317E2-2D3F-4442-8C2A-E2D056C8C4D4}" srcOrd="8" destOrd="0" presId="urn:microsoft.com/office/officeart/2008/layout/LinedList"/>
    <dgm:cxn modelId="{ACDEE250-F36B-4F26-A05C-5D97DA17A7A6}" type="presParOf" srcId="{FBABEAD3-9E41-442E-B8BD-DD9A0F34BF2B}" destId="{CB7020CB-B198-408A-AB03-B3F50A09451F}" srcOrd="9" destOrd="0" presId="urn:microsoft.com/office/officeart/2008/layout/LinedList"/>
    <dgm:cxn modelId="{9BB50D83-AE35-4AC4-830D-DBA75762EE06}" type="presParOf" srcId="{CB7020CB-B198-408A-AB03-B3F50A09451F}" destId="{603168A3-F6F3-4BF9-B84C-12951B901A4C}" srcOrd="0" destOrd="0" presId="urn:microsoft.com/office/officeart/2008/layout/LinedList"/>
    <dgm:cxn modelId="{CE0C10FD-CAB8-43AD-9937-A200DEAA3948}" type="presParOf" srcId="{CB7020CB-B198-408A-AB03-B3F50A09451F}" destId="{0340EEFF-5B8C-4FEC-B7FC-D88EEEB9CB4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AB2FC-CDD3-4A35-A221-9A549B4B8A33}">
      <dsp:nvSpPr>
        <dsp:cNvPr id="0" name=""/>
        <dsp:cNvSpPr/>
      </dsp:nvSpPr>
      <dsp:spPr>
        <a:xfrm>
          <a:off x="2823951" y="4902942"/>
          <a:ext cx="564183" cy="606497"/>
        </a:xfrm>
        <a:custGeom>
          <a:avLst/>
          <a:gdLst/>
          <a:ahLst/>
          <a:cxnLst/>
          <a:rect l="0" t="0" r="0" b="0"/>
          <a:pathLst>
            <a:path>
              <a:moveTo>
                <a:pt x="0" y="0"/>
              </a:moveTo>
              <a:lnTo>
                <a:pt x="282091" y="0"/>
              </a:lnTo>
              <a:lnTo>
                <a:pt x="282091" y="606497"/>
              </a:lnTo>
              <a:lnTo>
                <a:pt x="564183" y="60649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DEA176-23F1-49DC-93D7-61E1A4F2D62C}">
      <dsp:nvSpPr>
        <dsp:cNvPr id="0" name=""/>
        <dsp:cNvSpPr/>
      </dsp:nvSpPr>
      <dsp:spPr>
        <a:xfrm>
          <a:off x="2823951" y="4296444"/>
          <a:ext cx="564183" cy="606497"/>
        </a:xfrm>
        <a:custGeom>
          <a:avLst/>
          <a:gdLst/>
          <a:ahLst/>
          <a:cxnLst/>
          <a:rect l="0" t="0" r="0" b="0"/>
          <a:pathLst>
            <a:path>
              <a:moveTo>
                <a:pt x="0" y="606497"/>
              </a:moveTo>
              <a:lnTo>
                <a:pt x="282091" y="606497"/>
              </a:lnTo>
              <a:lnTo>
                <a:pt x="282091" y="0"/>
              </a:lnTo>
              <a:lnTo>
                <a:pt x="56418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05E7E4-47A2-4918-BD2C-EBCEF3E680A2}">
      <dsp:nvSpPr>
        <dsp:cNvPr id="0" name=""/>
        <dsp:cNvSpPr/>
      </dsp:nvSpPr>
      <dsp:spPr>
        <a:xfrm>
          <a:off x="2823951" y="1870455"/>
          <a:ext cx="564183" cy="1212994"/>
        </a:xfrm>
        <a:custGeom>
          <a:avLst/>
          <a:gdLst/>
          <a:ahLst/>
          <a:cxnLst/>
          <a:rect l="0" t="0" r="0" b="0"/>
          <a:pathLst>
            <a:path>
              <a:moveTo>
                <a:pt x="0" y="0"/>
              </a:moveTo>
              <a:lnTo>
                <a:pt x="282091" y="0"/>
              </a:lnTo>
              <a:lnTo>
                <a:pt x="282091" y="1212994"/>
              </a:lnTo>
              <a:lnTo>
                <a:pt x="564183" y="121299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1FCC22-A997-4163-86D1-18CF96D2C847}">
      <dsp:nvSpPr>
        <dsp:cNvPr id="0" name=""/>
        <dsp:cNvSpPr/>
      </dsp:nvSpPr>
      <dsp:spPr>
        <a:xfrm>
          <a:off x="2823951" y="1824735"/>
          <a:ext cx="564183" cy="91440"/>
        </a:xfrm>
        <a:custGeom>
          <a:avLst/>
          <a:gdLst/>
          <a:ahLst/>
          <a:cxnLst/>
          <a:rect l="0" t="0" r="0" b="0"/>
          <a:pathLst>
            <a:path>
              <a:moveTo>
                <a:pt x="0" y="45720"/>
              </a:moveTo>
              <a:lnTo>
                <a:pt x="56418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3BB0EA-F195-438F-8A00-24E5C8226EA3}">
      <dsp:nvSpPr>
        <dsp:cNvPr id="0" name=""/>
        <dsp:cNvSpPr/>
      </dsp:nvSpPr>
      <dsp:spPr>
        <a:xfrm>
          <a:off x="2823951" y="657460"/>
          <a:ext cx="564183" cy="1212994"/>
        </a:xfrm>
        <a:custGeom>
          <a:avLst/>
          <a:gdLst/>
          <a:ahLst/>
          <a:cxnLst/>
          <a:rect l="0" t="0" r="0" b="0"/>
          <a:pathLst>
            <a:path>
              <a:moveTo>
                <a:pt x="0" y="1212994"/>
              </a:moveTo>
              <a:lnTo>
                <a:pt x="282091" y="1212994"/>
              </a:lnTo>
              <a:lnTo>
                <a:pt x="282091" y="0"/>
              </a:lnTo>
              <a:lnTo>
                <a:pt x="56418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B685FD-79F8-49D8-B895-E2380080227F}">
      <dsp:nvSpPr>
        <dsp:cNvPr id="0" name=""/>
        <dsp:cNvSpPr/>
      </dsp:nvSpPr>
      <dsp:spPr>
        <a:xfrm>
          <a:off x="3033" y="1440265"/>
          <a:ext cx="2820917" cy="860379"/>
        </a:xfrm>
        <a:prstGeom prst="rect">
          <a:avLst/>
        </a:prstGeom>
        <a:solidFill>
          <a:srgbClr val="F2C81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baseline="0">
              <a:solidFill>
                <a:schemeClr val="tx1"/>
              </a:solidFill>
            </a:rPr>
            <a:t>Data Location</a:t>
          </a:r>
          <a:endParaRPr lang="en-GB" sz="2900" kern="1200">
            <a:solidFill>
              <a:schemeClr val="tx1"/>
            </a:solidFill>
          </a:endParaRPr>
        </a:p>
      </dsp:txBody>
      <dsp:txXfrm>
        <a:off x="3033" y="1440265"/>
        <a:ext cx="2820917" cy="860379"/>
      </dsp:txXfrm>
    </dsp:sp>
    <dsp:sp modelId="{83A068E7-16B4-4313-9BD7-86F2CC6ED717}">
      <dsp:nvSpPr>
        <dsp:cNvPr id="0" name=""/>
        <dsp:cNvSpPr/>
      </dsp:nvSpPr>
      <dsp:spPr>
        <a:xfrm>
          <a:off x="3388134" y="227270"/>
          <a:ext cx="2820917" cy="860379"/>
        </a:xfrm>
        <a:prstGeom prst="rect">
          <a:avLst/>
        </a:prstGeom>
        <a:solidFill>
          <a:srgbClr val="F2C81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GB" sz="2900" kern="1200">
              <a:solidFill>
                <a:schemeClr val="tx1"/>
              </a:solidFill>
            </a:rPr>
            <a:t>On-Premises</a:t>
          </a:r>
        </a:p>
      </dsp:txBody>
      <dsp:txXfrm>
        <a:off x="3388134" y="227270"/>
        <a:ext cx="2820917" cy="860379"/>
      </dsp:txXfrm>
    </dsp:sp>
    <dsp:sp modelId="{808B666D-E5F6-46A6-9724-A881F7C0FFFF}">
      <dsp:nvSpPr>
        <dsp:cNvPr id="0" name=""/>
        <dsp:cNvSpPr/>
      </dsp:nvSpPr>
      <dsp:spPr>
        <a:xfrm>
          <a:off x="3388134" y="1440265"/>
          <a:ext cx="2820917" cy="860379"/>
        </a:xfrm>
        <a:prstGeom prst="rect">
          <a:avLst/>
        </a:prstGeom>
        <a:solidFill>
          <a:srgbClr val="EDC30D"/>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baseline="0">
              <a:solidFill>
                <a:schemeClr val="tx1"/>
              </a:solidFill>
            </a:rPr>
            <a:t>Cloud</a:t>
          </a:r>
          <a:endParaRPr lang="en-GB" sz="2900" kern="1200">
            <a:solidFill>
              <a:schemeClr val="tx1"/>
            </a:solidFill>
          </a:endParaRPr>
        </a:p>
      </dsp:txBody>
      <dsp:txXfrm>
        <a:off x="3388134" y="1440265"/>
        <a:ext cx="2820917" cy="860379"/>
      </dsp:txXfrm>
    </dsp:sp>
    <dsp:sp modelId="{FBEC2A62-8070-4245-A18F-3B8D861ABCA6}">
      <dsp:nvSpPr>
        <dsp:cNvPr id="0" name=""/>
        <dsp:cNvSpPr/>
      </dsp:nvSpPr>
      <dsp:spPr>
        <a:xfrm>
          <a:off x="3388134" y="2653260"/>
          <a:ext cx="2820917" cy="860379"/>
        </a:xfrm>
        <a:prstGeom prst="rect">
          <a:avLst/>
        </a:prstGeom>
        <a:solidFill>
          <a:srgbClr val="EDC30D"/>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GB" sz="2900" kern="1200">
              <a:solidFill>
                <a:schemeClr val="tx1"/>
              </a:solidFill>
            </a:rPr>
            <a:t>Public</a:t>
          </a:r>
        </a:p>
      </dsp:txBody>
      <dsp:txXfrm>
        <a:off x="3388134" y="2653260"/>
        <a:ext cx="2820917" cy="860379"/>
      </dsp:txXfrm>
    </dsp:sp>
    <dsp:sp modelId="{16BDD1B1-6573-49A9-B5D7-5900380DA9FE}">
      <dsp:nvSpPr>
        <dsp:cNvPr id="0" name=""/>
        <dsp:cNvSpPr/>
      </dsp:nvSpPr>
      <dsp:spPr>
        <a:xfrm>
          <a:off x="3033" y="4472752"/>
          <a:ext cx="2820917" cy="860379"/>
        </a:xfrm>
        <a:prstGeom prst="rect">
          <a:avLst/>
        </a:prstGeom>
        <a:solidFill>
          <a:srgbClr val="EDC30D"/>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baseline="0">
              <a:solidFill>
                <a:schemeClr val="tx1"/>
              </a:solidFill>
            </a:rPr>
            <a:t>Data Access</a:t>
          </a:r>
          <a:endParaRPr lang="en-GB" sz="2900" kern="1200">
            <a:solidFill>
              <a:schemeClr val="tx1"/>
            </a:solidFill>
          </a:endParaRPr>
        </a:p>
      </dsp:txBody>
      <dsp:txXfrm>
        <a:off x="3033" y="4472752"/>
        <a:ext cx="2820917" cy="860379"/>
      </dsp:txXfrm>
    </dsp:sp>
    <dsp:sp modelId="{30F0C7C1-13E3-42E2-8FFB-DF4C270C725C}">
      <dsp:nvSpPr>
        <dsp:cNvPr id="0" name=""/>
        <dsp:cNvSpPr/>
      </dsp:nvSpPr>
      <dsp:spPr>
        <a:xfrm>
          <a:off x="3388134" y="3866254"/>
          <a:ext cx="2820917" cy="860379"/>
        </a:xfrm>
        <a:prstGeom prst="rect">
          <a:avLst/>
        </a:prstGeom>
        <a:solidFill>
          <a:srgbClr val="EDC30D"/>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baseline="0">
              <a:solidFill>
                <a:schemeClr val="tx1"/>
              </a:solidFill>
            </a:rPr>
            <a:t>Sharing</a:t>
          </a:r>
          <a:endParaRPr lang="en-GB" sz="2900" kern="1200">
            <a:solidFill>
              <a:schemeClr val="tx1"/>
            </a:solidFill>
          </a:endParaRPr>
        </a:p>
      </dsp:txBody>
      <dsp:txXfrm>
        <a:off x="3388134" y="3866254"/>
        <a:ext cx="2820917" cy="860379"/>
      </dsp:txXfrm>
    </dsp:sp>
    <dsp:sp modelId="{1EADD7DE-598F-474D-8DE1-B38E166EFCE4}">
      <dsp:nvSpPr>
        <dsp:cNvPr id="0" name=""/>
        <dsp:cNvSpPr/>
      </dsp:nvSpPr>
      <dsp:spPr>
        <a:xfrm>
          <a:off x="3388134" y="5079249"/>
          <a:ext cx="2820917" cy="860379"/>
        </a:xfrm>
        <a:prstGeom prst="rect">
          <a:avLst/>
        </a:prstGeom>
        <a:solidFill>
          <a:srgbClr val="EDC30D"/>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baseline="0">
              <a:solidFill>
                <a:schemeClr val="tx1"/>
              </a:solidFill>
            </a:rPr>
            <a:t>Row-Level Security</a:t>
          </a:r>
          <a:endParaRPr lang="en-GB" sz="2900" kern="1200">
            <a:solidFill>
              <a:schemeClr val="tx1"/>
            </a:solidFill>
          </a:endParaRPr>
        </a:p>
      </dsp:txBody>
      <dsp:txXfrm>
        <a:off x="3388134" y="5079249"/>
        <a:ext cx="2820917" cy="860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264E9-071A-4888-BBF7-FA5115FE368B}">
      <dsp:nvSpPr>
        <dsp:cNvPr id="0" name=""/>
        <dsp:cNvSpPr/>
      </dsp:nvSpPr>
      <dsp:spPr>
        <a:xfrm>
          <a:off x="0" y="0"/>
          <a:ext cx="625101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6017B-B683-404D-92F7-9592B5E1F592}">
      <dsp:nvSpPr>
        <dsp:cNvPr id="0" name=""/>
        <dsp:cNvSpPr/>
      </dsp:nvSpPr>
      <dsp:spPr>
        <a:xfrm>
          <a:off x="0" y="0"/>
          <a:ext cx="1250202" cy="2819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baseline="0"/>
            <a:t>Live Connection (SSAS)</a:t>
          </a:r>
          <a:endParaRPr lang="en-GB" sz="1600" kern="1200"/>
        </a:p>
      </dsp:txBody>
      <dsp:txXfrm>
        <a:off x="0" y="0"/>
        <a:ext cx="1250202" cy="2819442"/>
      </dsp:txXfrm>
    </dsp:sp>
    <dsp:sp modelId="{16C2DEB5-0447-4900-894B-4E90C9EDAB50}">
      <dsp:nvSpPr>
        <dsp:cNvPr id="0" name=""/>
        <dsp:cNvSpPr/>
      </dsp:nvSpPr>
      <dsp:spPr>
        <a:xfrm>
          <a:off x="1343968" y="65529"/>
          <a:ext cx="4907045" cy="131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baseline="0"/>
            <a:t>Can use roles from source</a:t>
          </a:r>
          <a:endParaRPr lang="en-GB" sz="1600" kern="1200"/>
        </a:p>
      </dsp:txBody>
      <dsp:txXfrm>
        <a:off x="1343968" y="65529"/>
        <a:ext cx="4907045" cy="1310599"/>
      </dsp:txXfrm>
    </dsp:sp>
    <dsp:sp modelId="{48C85B5A-4F14-4AE9-AB2A-8B08085DD0DB}">
      <dsp:nvSpPr>
        <dsp:cNvPr id="0" name=""/>
        <dsp:cNvSpPr/>
      </dsp:nvSpPr>
      <dsp:spPr>
        <a:xfrm>
          <a:off x="1250202" y="1376129"/>
          <a:ext cx="50008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399E76-E278-4DBF-BED4-242E942F92EC}">
      <dsp:nvSpPr>
        <dsp:cNvPr id="0" name=""/>
        <dsp:cNvSpPr/>
      </dsp:nvSpPr>
      <dsp:spPr>
        <a:xfrm>
          <a:off x="1343968" y="1441659"/>
          <a:ext cx="4907045" cy="131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baseline="0"/>
            <a:t>Can apply row or cell level security</a:t>
          </a:r>
          <a:endParaRPr lang="en-GB" sz="1600" kern="1200"/>
        </a:p>
      </dsp:txBody>
      <dsp:txXfrm>
        <a:off x="1343968" y="1441659"/>
        <a:ext cx="4907045" cy="1310599"/>
      </dsp:txXfrm>
    </dsp:sp>
    <dsp:sp modelId="{C989B080-1C7B-4077-9F0A-EAE7DA7B80AD}">
      <dsp:nvSpPr>
        <dsp:cNvPr id="0" name=""/>
        <dsp:cNvSpPr/>
      </dsp:nvSpPr>
      <dsp:spPr>
        <a:xfrm>
          <a:off x="1250202" y="2752259"/>
          <a:ext cx="50008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F0E29A-826B-463E-8CD8-2402C430B8B1}">
      <dsp:nvSpPr>
        <dsp:cNvPr id="0" name=""/>
        <dsp:cNvSpPr/>
      </dsp:nvSpPr>
      <dsp:spPr>
        <a:xfrm>
          <a:off x="0" y="2819442"/>
          <a:ext cx="625101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E458E4-EF2F-4A90-B8A5-937AC2FDC750}">
      <dsp:nvSpPr>
        <dsp:cNvPr id="0" name=""/>
        <dsp:cNvSpPr/>
      </dsp:nvSpPr>
      <dsp:spPr>
        <a:xfrm>
          <a:off x="0" y="2819442"/>
          <a:ext cx="1250202" cy="2819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baseline="0"/>
            <a:t>Row-Level Security</a:t>
          </a:r>
          <a:endParaRPr lang="en-GB" sz="1600" kern="1200"/>
        </a:p>
      </dsp:txBody>
      <dsp:txXfrm>
        <a:off x="0" y="2819442"/>
        <a:ext cx="1250202" cy="2819442"/>
      </dsp:txXfrm>
    </dsp:sp>
    <dsp:sp modelId="{27EE0512-342E-4612-BBD1-90A3FF0D3932}">
      <dsp:nvSpPr>
        <dsp:cNvPr id="0" name=""/>
        <dsp:cNvSpPr/>
      </dsp:nvSpPr>
      <dsp:spPr>
        <a:xfrm>
          <a:off x="1343968" y="2863495"/>
          <a:ext cx="4907045" cy="881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baseline="0"/>
            <a:t>Works on Imported and Direct Query Models</a:t>
          </a:r>
          <a:endParaRPr lang="en-GB" sz="1600" kern="1200"/>
        </a:p>
      </dsp:txBody>
      <dsp:txXfrm>
        <a:off x="1343968" y="2863495"/>
        <a:ext cx="4907045" cy="881075"/>
      </dsp:txXfrm>
    </dsp:sp>
    <dsp:sp modelId="{41EA4608-10B4-404B-8991-655470279F6B}">
      <dsp:nvSpPr>
        <dsp:cNvPr id="0" name=""/>
        <dsp:cNvSpPr/>
      </dsp:nvSpPr>
      <dsp:spPr>
        <a:xfrm>
          <a:off x="1250202" y="3744571"/>
          <a:ext cx="50008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A0CBAD-B8C5-485A-BFE6-BC193305D0AC}">
      <dsp:nvSpPr>
        <dsp:cNvPr id="0" name=""/>
        <dsp:cNvSpPr/>
      </dsp:nvSpPr>
      <dsp:spPr>
        <a:xfrm>
          <a:off x="1343968" y="3788625"/>
          <a:ext cx="4907045" cy="881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baseline="0"/>
            <a:t>Restricts users to see only certain rows</a:t>
          </a:r>
          <a:endParaRPr lang="en-GB" sz="1600" kern="1200"/>
        </a:p>
      </dsp:txBody>
      <dsp:txXfrm>
        <a:off x="1343968" y="3788625"/>
        <a:ext cx="4907045" cy="881075"/>
      </dsp:txXfrm>
    </dsp:sp>
    <dsp:sp modelId="{7EF39239-591B-4558-8D02-A3AD19E2A6D0}">
      <dsp:nvSpPr>
        <dsp:cNvPr id="0" name=""/>
        <dsp:cNvSpPr/>
      </dsp:nvSpPr>
      <dsp:spPr>
        <a:xfrm>
          <a:off x="1250202" y="4669700"/>
          <a:ext cx="50008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81B3CB-69B3-49F1-BD55-CDA54160FCC2}">
      <dsp:nvSpPr>
        <dsp:cNvPr id="0" name=""/>
        <dsp:cNvSpPr/>
      </dsp:nvSpPr>
      <dsp:spPr>
        <a:xfrm>
          <a:off x="1343968" y="4713754"/>
          <a:ext cx="4907045" cy="881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baseline="0"/>
            <a:t>Can be used with App Workspaces / Apps</a:t>
          </a:r>
          <a:endParaRPr lang="en-GB" sz="1600" kern="1200"/>
        </a:p>
      </dsp:txBody>
      <dsp:txXfrm>
        <a:off x="1343968" y="4713754"/>
        <a:ext cx="4907045" cy="881075"/>
      </dsp:txXfrm>
    </dsp:sp>
    <dsp:sp modelId="{BA03A06F-F52C-4AEF-A93A-ADEAD8F923B8}">
      <dsp:nvSpPr>
        <dsp:cNvPr id="0" name=""/>
        <dsp:cNvSpPr/>
      </dsp:nvSpPr>
      <dsp:spPr>
        <a:xfrm>
          <a:off x="1250202" y="5594830"/>
          <a:ext cx="50008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AD70B-127B-45B0-8722-9CFEB06DC918}">
      <dsp:nvSpPr>
        <dsp:cNvPr id="0" name=""/>
        <dsp:cNvSpPr/>
      </dsp:nvSpPr>
      <dsp:spPr>
        <a:xfrm>
          <a:off x="0" y="755"/>
          <a:ext cx="615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93192-CBAA-4BFD-B2FD-15B256F985D5}">
      <dsp:nvSpPr>
        <dsp:cNvPr id="0" name=""/>
        <dsp:cNvSpPr/>
      </dsp:nvSpPr>
      <dsp:spPr>
        <a:xfrm>
          <a:off x="0" y="755"/>
          <a:ext cx="4857513" cy="123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baseline="0"/>
            <a:t>Can be created in Power BI by anyone</a:t>
          </a:r>
          <a:endParaRPr lang="en-GB" sz="3200" kern="1200"/>
        </a:p>
      </dsp:txBody>
      <dsp:txXfrm>
        <a:off x="0" y="755"/>
        <a:ext cx="4857513" cy="1238190"/>
      </dsp:txXfrm>
    </dsp:sp>
    <dsp:sp modelId="{32A8CB00-CB25-4BEF-8877-EF4125A249D1}">
      <dsp:nvSpPr>
        <dsp:cNvPr id="0" name=""/>
        <dsp:cNvSpPr/>
      </dsp:nvSpPr>
      <dsp:spPr>
        <a:xfrm>
          <a:off x="0" y="1238946"/>
          <a:ext cx="615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D70488-4DD4-4BBA-A7D3-8B0058843116}">
      <dsp:nvSpPr>
        <dsp:cNvPr id="0" name=""/>
        <dsp:cNvSpPr/>
      </dsp:nvSpPr>
      <dsp:spPr>
        <a:xfrm>
          <a:off x="0" y="1238946"/>
          <a:ext cx="4857513" cy="123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baseline="0"/>
            <a:t>Users can belong to many App Workspaces</a:t>
          </a:r>
          <a:endParaRPr lang="en-GB" sz="3100" kern="1200"/>
        </a:p>
      </dsp:txBody>
      <dsp:txXfrm>
        <a:off x="0" y="1238946"/>
        <a:ext cx="4857513" cy="1238190"/>
      </dsp:txXfrm>
    </dsp:sp>
    <dsp:sp modelId="{D3A4985D-5F0E-4042-A9A6-DA1D3E0118D6}">
      <dsp:nvSpPr>
        <dsp:cNvPr id="0" name=""/>
        <dsp:cNvSpPr/>
      </dsp:nvSpPr>
      <dsp:spPr>
        <a:xfrm>
          <a:off x="0" y="2477136"/>
          <a:ext cx="615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E67A5-1447-4171-9F8B-EF1D7DB16588}">
      <dsp:nvSpPr>
        <dsp:cNvPr id="0" name=""/>
        <dsp:cNvSpPr/>
      </dsp:nvSpPr>
      <dsp:spPr>
        <a:xfrm>
          <a:off x="0" y="2477136"/>
          <a:ext cx="3054920" cy="123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baseline="0"/>
            <a:t>Admin</a:t>
          </a:r>
          <a:endParaRPr lang="en-GB" sz="3100" kern="1200"/>
        </a:p>
      </dsp:txBody>
      <dsp:txXfrm>
        <a:off x="0" y="2477136"/>
        <a:ext cx="3054920" cy="1238190"/>
      </dsp:txXfrm>
    </dsp:sp>
    <dsp:sp modelId="{4B87C2A1-68AE-4A11-8F6A-9D3AD10D072F}">
      <dsp:nvSpPr>
        <dsp:cNvPr id="0" name=""/>
        <dsp:cNvSpPr/>
      </dsp:nvSpPr>
      <dsp:spPr>
        <a:xfrm>
          <a:off x="3113027" y="2505915"/>
          <a:ext cx="3040928" cy="57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baseline="0"/>
            <a:t>Manage app workspace access and content</a:t>
          </a:r>
          <a:endParaRPr lang="en-GB" sz="1600" kern="1200"/>
        </a:p>
      </dsp:txBody>
      <dsp:txXfrm>
        <a:off x="3113027" y="2505915"/>
        <a:ext cx="3040928" cy="575565"/>
      </dsp:txXfrm>
    </dsp:sp>
    <dsp:sp modelId="{0BED7853-B188-4A17-B0C8-875E6BDF84B4}">
      <dsp:nvSpPr>
        <dsp:cNvPr id="0" name=""/>
        <dsp:cNvSpPr/>
      </dsp:nvSpPr>
      <dsp:spPr>
        <a:xfrm>
          <a:off x="3054920" y="3081480"/>
          <a:ext cx="309903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21267-FD43-4B47-BED5-CD7F8B838060}">
      <dsp:nvSpPr>
        <dsp:cNvPr id="0" name=""/>
        <dsp:cNvSpPr/>
      </dsp:nvSpPr>
      <dsp:spPr>
        <a:xfrm>
          <a:off x="3113027" y="3110258"/>
          <a:ext cx="3040928" cy="57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baseline="0"/>
            <a:t>Can be more than 1 individual</a:t>
          </a:r>
          <a:endParaRPr lang="en-GB" sz="1600" kern="1200"/>
        </a:p>
      </dsp:txBody>
      <dsp:txXfrm>
        <a:off x="3113027" y="3110258"/>
        <a:ext cx="3040928" cy="575565"/>
      </dsp:txXfrm>
    </dsp:sp>
    <dsp:sp modelId="{570E20B9-8427-4359-AF11-DEF7F6719506}">
      <dsp:nvSpPr>
        <dsp:cNvPr id="0" name=""/>
        <dsp:cNvSpPr/>
      </dsp:nvSpPr>
      <dsp:spPr>
        <a:xfrm>
          <a:off x="3054920" y="3685823"/>
          <a:ext cx="309903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60E995-3E20-40A7-BEC2-3649165B624A}">
      <dsp:nvSpPr>
        <dsp:cNvPr id="0" name=""/>
        <dsp:cNvSpPr/>
      </dsp:nvSpPr>
      <dsp:spPr>
        <a:xfrm>
          <a:off x="0" y="3715327"/>
          <a:ext cx="615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BA0A3-DDBE-4390-AFB9-B4C41B49FFD8}">
      <dsp:nvSpPr>
        <dsp:cNvPr id="0" name=""/>
        <dsp:cNvSpPr/>
      </dsp:nvSpPr>
      <dsp:spPr>
        <a:xfrm>
          <a:off x="0" y="3715327"/>
          <a:ext cx="3054920" cy="123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baseline="0"/>
            <a:t>Member</a:t>
          </a:r>
          <a:endParaRPr lang="en-GB" sz="3100" kern="1200"/>
        </a:p>
      </dsp:txBody>
      <dsp:txXfrm>
        <a:off x="0" y="3715327"/>
        <a:ext cx="3054920" cy="1238190"/>
      </dsp:txXfrm>
    </dsp:sp>
    <dsp:sp modelId="{97E45AD8-22DB-471D-B827-EAEF9FC71638}">
      <dsp:nvSpPr>
        <dsp:cNvPr id="0" name=""/>
        <dsp:cNvSpPr/>
      </dsp:nvSpPr>
      <dsp:spPr>
        <a:xfrm>
          <a:off x="3113027" y="3744105"/>
          <a:ext cx="3040928" cy="57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baseline="0"/>
            <a:t>View – everything is Read-Only</a:t>
          </a:r>
          <a:endParaRPr lang="en-GB" sz="1600" kern="1200"/>
        </a:p>
      </dsp:txBody>
      <dsp:txXfrm>
        <a:off x="3113027" y="3744105"/>
        <a:ext cx="3040928" cy="575565"/>
      </dsp:txXfrm>
    </dsp:sp>
    <dsp:sp modelId="{0041A44B-A0A1-4646-A932-597B0D164164}">
      <dsp:nvSpPr>
        <dsp:cNvPr id="0" name=""/>
        <dsp:cNvSpPr/>
      </dsp:nvSpPr>
      <dsp:spPr>
        <a:xfrm>
          <a:off x="3054920" y="4319670"/>
          <a:ext cx="309903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9BC6E4-2684-401B-A1EF-2A79EF4C540D}">
      <dsp:nvSpPr>
        <dsp:cNvPr id="0" name=""/>
        <dsp:cNvSpPr/>
      </dsp:nvSpPr>
      <dsp:spPr>
        <a:xfrm>
          <a:off x="3113027" y="4348448"/>
          <a:ext cx="3040928" cy="57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baseline="0"/>
            <a:t>Edit – can create and edit content</a:t>
          </a:r>
          <a:endParaRPr lang="en-GB" sz="1600" kern="1200"/>
        </a:p>
      </dsp:txBody>
      <dsp:txXfrm>
        <a:off x="3113027" y="4348448"/>
        <a:ext cx="3040928" cy="575565"/>
      </dsp:txXfrm>
    </dsp:sp>
    <dsp:sp modelId="{1B7862C3-8434-4AC8-AB36-146753A9FFD2}">
      <dsp:nvSpPr>
        <dsp:cNvPr id="0" name=""/>
        <dsp:cNvSpPr/>
      </dsp:nvSpPr>
      <dsp:spPr>
        <a:xfrm>
          <a:off x="3054920" y="4924013"/>
          <a:ext cx="309903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D317E2-2D3F-4442-8C2A-E2D056C8C4D4}">
      <dsp:nvSpPr>
        <dsp:cNvPr id="0" name=""/>
        <dsp:cNvSpPr/>
      </dsp:nvSpPr>
      <dsp:spPr>
        <a:xfrm>
          <a:off x="0" y="4953517"/>
          <a:ext cx="615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3168A3-F6F3-4BF9-B84C-12951B901A4C}">
      <dsp:nvSpPr>
        <dsp:cNvPr id="0" name=""/>
        <dsp:cNvSpPr/>
      </dsp:nvSpPr>
      <dsp:spPr>
        <a:xfrm>
          <a:off x="0" y="4953517"/>
          <a:ext cx="4857513" cy="123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baseline="0"/>
            <a:t>Collaborative development</a:t>
          </a:r>
          <a:endParaRPr lang="en-GB" sz="3000" kern="1200"/>
        </a:p>
      </dsp:txBody>
      <dsp:txXfrm>
        <a:off x="0" y="4953517"/>
        <a:ext cx="4857513" cy="123819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3640B-C902-4627-8965-015915B10650}" type="datetimeFigureOut">
              <a:rPr lang="es-AR" smtClean="0"/>
              <a:t>23/6/2020</a:t>
            </a:fld>
            <a:endParaRPr lang="es-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CC68C9-2564-44BE-8340-C845E8B706CE}" type="slidenum">
              <a:rPr lang="es-AR" smtClean="0"/>
              <a:t>‹#›</a:t>
            </a:fld>
            <a:endParaRPr lang="es-AR"/>
          </a:p>
        </p:txBody>
      </p:sp>
    </p:spTree>
    <p:extLst>
      <p:ext uri="{BB962C8B-B14F-4D97-AF65-F5344CB8AC3E}">
        <p14:creationId xmlns:p14="http://schemas.microsoft.com/office/powerpoint/2010/main" val="639327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Historically,</a:t>
            </a:r>
            <a:r>
              <a:rPr lang="en-US" baseline="0"/>
              <a:t> IT has been busy in catching up with the BI demands of the Business, and there was a virtual wall between corporate BI and Self-Service BI. IT would typically pull data from various sources, cleanse it and push it into a warehouse and build Analysis Services cubes on top of that. Once the data was ready for consumption, it was delivered to Business via reports and dashboards. </a:t>
            </a:r>
          </a:p>
          <a:p>
            <a:endParaRPr lang="en-US" baseline="0"/>
          </a:p>
          <a:p>
            <a:r>
              <a:rPr lang="en-US" baseline="0"/>
              <a:t>This process is important for a corporate BI application, however, it takes a long time, and Businesses needed agility, so they created their own tools for BI, and many of these tools were built in Excel using VBA. </a:t>
            </a:r>
          </a:p>
          <a:p>
            <a:endParaRPr lang="en-US" baseline="0"/>
          </a:p>
          <a:p>
            <a:r>
              <a:rPr lang="en-US" baseline="0"/>
              <a:t>This wall has broken in the last few years because businesses can now connect to the data sources directly with the help of modern Self Service BI tools, but this has led to a question around the balance between control and agility.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25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24"/>
              </a:spcAft>
            </a:pPr>
            <a:endParaRPr lang="en-US"/>
          </a:p>
        </p:txBody>
      </p:sp>
      <p:sp>
        <p:nvSpPr>
          <p:cNvPr id="4" name="Header Placeholder 3"/>
          <p:cNvSpPr>
            <a:spLocks noGrp="1"/>
          </p:cNvSpPr>
          <p:nvPr>
            <p:ph type="hdr" sz="quarter" idx="10"/>
          </p:nvPr>
        </p:nvSpPr>
        <p:spPr/>
        <p:txBody>
          <a:bodyPr/>
          <a:lstStyle/>
          <a:p>
            <a:pPr marL="0" marR="0" lvl="0" indent="0" algn="l" defTabSz="94202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5960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202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42023" rtl="0" eaLnBrk="1" fontAlgn="auto" latinLnBrk="0" hangingPunct="1">
                <a:lnSpc>
                  <a:spcPct val="100000"/>
                </a:lnSpc>
                <a:spcBef>
                  <a:spcPts val="0"/>
                </a:spcBef>
                <a:spcAft>
                  <a:spcPts val="0"/>
                </a:spcAft>
                <a:buClrTx/>
                <a:buSzTx/>
                <a:buFontTx/>
                <a:buNone/>
                <a:tabLst/>
                <a:defRPr/>
              </a:pPr>
              <a:t>6/23/2020 12:56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20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42023"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598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B2D09C-E420-4905-8E74-B16C64801357}" type="slidenum">
              <a:rPr lang="en-US" smtClean="0"/>
              <a:t>4</a:t>
            </a:fld>
            <a:endParaRPr lang="en-US"/>
          </a:p>
        </p:txBody>
      </p:sp>
    </p:spTree>
    <p:extLst>
      <p:ext uri="{BB962C8B-B14F-4D97-AF65-F5344CB8AC3E}">
        <p14:creationId xmlns:p14="http://schemas.microsoft.com/office/powerpoint/2010/main" val="178813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Historically,</a:t>
            </a:r>
            <a:r>
              <a:rPr lang="en-US" baseline="0"/>
              <a:t> IT has been busy in catching up with the BI demands of the Business, and there was a virtual wall between corporate BI and Self-Service BI. IT would typically pull data from various sources, cleanse it and push it into a warehouse and build Analysis Services cubes on top of that. Once the data was ready for consumption, it was delivered to Business via reports and dashboards. </a:t>
            </a:r>
          </a:p>
          <a:p>
            <a:endParaRPr lang="en-US" baseline="0"/>
          </a:p>
          <a:p>
            <a:r>
              <a:rPr lang="en-US" baseline="0"/>
              <a:t>This process is important for a corporate BI application, however, it takes a long time, and Businesses needed agility, so they created their own tools for BI, and many of these tools were built in Excel using VBA. </a:t>
            </a:r>
          </a:p>
          <a:p>
            <a:endParaRPr lang="en-US" baseline="0"/>
          </a:p>
          <a:p>
            <a:r>
              <a:rPr lang="en-US" baseline="0"/>
              <a:t>This wall has broken in the last few years because businesses can now connect to the data sources directly with the help of modern Self Service BI tools, but this has led to a question around the balance between control and agility.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81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81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000" dirty="0"/>
          </a:p>
          <a:p>
            <a:r>
              <a:rPr lang="en-US" sz="1000" dirty="0"/>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000" dirty="0" err="1"/>
              <a:t>etc</a:t>
            </a:r>
            <a:r>
              <a:rPr lang="en-US" sz="1000" dirty="0"/>
              <a:t>).  Think ETL (Extract, Transform, Load) in the cloud. Event Hubs does the same for IoT type ingestion of data that streams in from lots of end points.</a:t>
            </a:r>
          </a:p>
          <a:p>
            <a:endParaRPr lang="en-US" sz="1000" dirty="0"/>
          </a:p>
          <a:p>
            <a:r>
              <a:rPr lang="en-US" sz="1000" dirty="0"/>
              <a:t>The data brought in then can be persisted in flexible big data storage services like Data Lake Store and Azure SQL Data Warehouse.</a:t>
            </a:r>
          </a:p>
          <a:p>
            <a:endParaRPr lang="en-US" sz="1000" dirty="0"/>
          </a:p>
          <a:p>
            <a:r>
              <a:rPr lang="en-US" sz="1000" dirty="0"/>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000" dirty="0"/>
          </a:p>
          <a:p>
            <a:r>
              <a:rPr lang="en-US" sz="1000" dirty="0"/>
              <a:t>The resultant analytics services and models created by taking these steps can then be surfaced as interactive dashboards and visualizations via Power BI. </a:t>
            </a:r>
          </a:p>
          <a:p>
            <a:endParaRPr lang="en-US" sz="1000" dirty="0"/>
          </a:p>
          <a:p>
            <a:r>
              <a:rPr lang="en-US" sz="1000" dirty="0"/>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p>
          <a:p>
            <a:endParaRPr lang="en-US" sz="1000" dirty="0"/>
          </a:p>
          <a:p>
            <a:r>
              <a:rPr lang="en-US" sz="1000" dirty="0"/>
              <a:t>At a high level though, Cortana Intelligence capabilities are in three main areas: data, analytics and intelligence.   </a:t>
            </a:r>
          </a:p>
          <a:p>
            <a:pPr lvl="0"/>
            <a:endParaRPr lang="en-US" sz="1000" dirty="0"/>
          </a:p>
          <a:p>
            <a:r>
              <a:rPr lang="en-US" sz="1000" b="1" dirty="0"/>
              <a:t>&lt;Transition&gt;: We’re going to dive into each one. </a:t>
            </a:r>
            <a:endParaRPr lang="en-US" sz="1000" dirty="0"/>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90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Key points: </a:t>
            </a:r>
            <a:r>
              <a:rPr lang="en-US" sz="900" b="0" kern="1200" dirty="0">
                <a:solidFill>
                  <a:schemeClr val="tx1"/>
                </a:solidFill>
                <a:effectLst/>
                <a:latin typeface="Segoe UI Light" pitchFamily="34" charset="0"/>
                <a:ea typeface="+mn-ea"/>
                <a:cs typeface="+mn-cs"/>
              </a:rPr>
              <a:t>Summarize key benefits for Azure Analysis Services</a:t>
            </a:r>
            <a:endParaRPr lang="en-US" sz="900" b="1" kern="1200" dirty="0">
              <a:solidFill>
                <a:schemeClr val="tx1"/>
              </a:solidFill>
              <a:effectLst/>
              <a:latin typeface="Segoe UI Light" pitchFamily="34" charset="0"/>
              <a:ea typeface="+mn-ea"/>
              <a:cs typeface="+mn-cs"/>
            </a:endParaRP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baseline="0" dirty="0"/>
              <a:t>Azure Analysis Services helps you transform complex data from </a:t>
            </a:r>
            <a:r>
              <a:rPr lang="en-US" sz="900" b="1" kern="1200" baseline="0" dirty="0">
                <a:solidFill>
                  <a:schemeClr val="tx1"/>
                </a:solidFill>
                <a:latin typeface="Segoe UI Light" pitchFamily="34" charset="0"/>
                <a:ea typeface="+mn-ea"/>
                <a:cs typeface="+mn-cs"/>
              </a:rPr>
              <a:t>different data sources into a BI semantic model, so users in your organization can easily gain insights by connecting to the data models using tools like Excel, Power BI, and others to create reports and perform ad hoc data analysis</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baseline="0" dirty="0"/>
              <a:t>Talk Track</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u="sng" baseline="0" dirty="0"/>
              <a:t>Transform Complex Data into rich BI semantic models:</a:t>
            </a:r>
            <a:r>
              <a:rPr lang="en-US" sz="900" b="0" baseline="0" dirty="0"/>
              <a:t> Azure Analysis Services Analysis Services helps you transform complex data into a single business user friendly data model making it easy for business users to understand and analyze data across different data sources. </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u="sng" baseline="0" dirty="0"/>
              <a:t>Gain instant insights with in-memory cache using your preferred visualization tools :</a:t>
            </a:r>
            <a:r>
              <a:rPr lang="en-US" sz="900" b="0" baseline="0" dirty="0"/>
              <a:t> </a:t>
            </a:r>
            <a:r>
              <a:rPr lang="en-US" sz="900" dirty="0"/>
              <a:t>Not only can business users get</a:t>
            </a:r>
            <a:r>
              <a:rPr lang="en-US" sz="900" baseline="0" dirty="0"/>
              <a:t> insights from data easily </a:t>
            </a:r>
            <a:r>
              <a:rPr lang="en-US" sz="900" b="0" i="0" u="none" strike="noStrike" kern="1200" dirty="0">
                <a:solidFill>
                  <a:schemeClr val="tx1"/>
                </a:solidFill>
                <a:effectLst/>
                <a:latin typeface="Segoe UI Light" pitchFamily="34" charset="0"/>
                <a:ea typeface="+mn-ea"/>
                <a:cs typeface="+mn-cs"/>
              </a:rPr>
              <a:t>using their preferred data visualization tool,</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whether it is Power BI, Excel or other major data visualization tools</a:t>
            </a:r>
            <a:r>
              <a:rPr lang="en-US" sz="900" baseline="0" dirty="0"/>
              <a:t>,</a:t>
            </a:r>
            <a:r>
              <a:rPr lang="en-US" sz="900" dirty="0"/>
              <a:t> but with the in-memory cache capabilities of Azure Analysis Services,</a:t>
            </a:r>
            <a:r>
              <a:rPr lang="en-US" sz="900" baseline="0" dirty="0"/>
              <a:t> users can gain insights </a:t>
            </a:r>
            <a:r>
              <a:rPr lang="en-US" sz="900" b="0" i="0" u="none" strike="noStrike" kern="1200" dirty="0">
                <a:solidFill>
                  <a:schemeClr val="tx1"/>
                </a:solidFill>
                <a:effectLst/>
                <a:latin typeface="Segoe UI Light" pitchFamily="34" charset="0"/>
                <a:ea typeface="+mn-ea"/>
                <a:cs typeface="+mn-cs"/>
              </a:rPr>
              <a:t>over billions of rows of data </a:t>
            </a:r>
            <a:r>
              <a:rPr lang="en-US" sz="900" baseline="0" dirty="0"/>
              <a:t>at the speed of thought</a:t>
            </a: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sng" strike="noStrike" kern="1200" dirty="0">
                <a:solidFill>
                  <a:schemeClr val="tx1"/>
                </a:solidFill>
                <a:effectLst/>
                <a:latin typeface="Segoe UI Light" pitchFamily="34" charset="0"/>
                <a:ea typeface="+mn-ea"/>
                <a:cs typeface="+mn-cs"/>
              </a:rPr>
              <a:t>Proven Technology: </a:t>
            </a:r>
            <a:r>
              <a:rPr lang="en-US" sz="900" b="0" i="0" u="none" strike="noStrike" kern="1200" dirty="0">
                <a:solidFill>
                  <a:schemeClr val="tx1"/>
                </a:solidFill>
                <a:effectLst/>
                <a:latin typeface="Segoe UI Light" pitchFamily="34" charset="0"/>
                <a:ea typeface="+mn-ea"/>
                <a:cs typeface="+mn-cs"/>
              </a:rPr>
              <a:t>Azure Analysis Services is based on the proven analytics engine in SQL Server 2016 Analysis Services, that has helped organizations turn complex data into a trusted, single source of truth for years. This means that BI professionals who are familiar with SQL Server Analysis Services, tabular models can get started quickly and do not need to learn new tools or skills. </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sng" strike="noStrike" kern="1200" dirty="0">
                <a:solidFill>
                  <a:schemeClr val="tx1"/>
                </a:solidFill>
                <a:effectLst/>
                <a:latin typeface="Segoe UI Light" pitchFamily="34" charset="0"/>
                <a:ea typeface="+mn-ea"/>
                <a:cs typeface="+mn-cs"/>
              </a:rPr>
              <a:t>Analytics engine as-a-service (provision</a:t>
            </a:r>
            <a:r>
              <a:rPr lang="en-US" sz="900" b="0" i="0" u="sng" strike="noStrike" kern="1200" baseline="0" dirty="0">
                <a:solidFill>
                  <a:schemeClr val="tx1"/>
                </a:solidFill>
                <a:effectLst/>
                <a:latin typeface="Segoe UI Light" pitchFamily="34" charset="0"/>
                <a:ea typeface="+mn-ea"/>
                <a:cs typeface="+mn-cs"/>
              </a:rPr>
              <a:t> fast, scale faster)</a:t>
            </a:r>
            <a:r>
              <a:rPr lang="en-US" sz="900" b="0" i="0" u="sng" strike="noStrike" kern="1200" dirty="0">
                <a:solidFill>
                  <a:schemeClr val="tx1"/>
                </a:solidFill>
                <a:effectLst/>
                <a:latin typeface="Segoe UI Light" pitchFamily="34" charset="0"/>
                <a:ea typeface="+mn-ea"/>
                <a:cs typeface="+mn-cs"/>
              </a:rPr>
              <a:t>:</a:t>
            </a:r>
            <a:r>
              <a:rPr lang="en-US" sz="900" b="0" i="0" u="none" strike="noStrike" kern="1200" baseline="0" dirty="0">
                <a:solidFill>
                  <a:schemeClr val="tx1"/>
                </a:solidFill>
                <a:effectLst/>
                <a:latin typeface="Segoe UI Light" pitchFamily="34" charset="0"/>
                <a:ea typeface="+mn-ea"/>
                <a:cs typeface="+mn-cs"/>
              </a:rPr>
              <a:t> The same proven enterprise grade BI platform is now available as a fully managed service in Azure. </a:t>
            </a:r>
            <a:r>
              <a:rPr lang="en-US" sz="900" b="0" i="0" u="none" strike="noStrike" kern="1200" dirty="0">
                <a:solidFill>
                  <a:schemeClr val="tx1"/>
                </a:solidFill>
                <a:effectLst/>
                <a:latin typeface="Segoe UI Light" pitchFamily="34" charset="0"/>
                <a:ea typeface="+mn-ea"/>
                <a:cs typeface="+mn-cs"/>
              </a:rPr>
              <a:t>With the power of the</a:t>
            </a:r>
            <a:r>
              <a:rPr lang="en-US" sz="900" b="0" i="0" u="none" strike="noStrike" kern="1200" baseline="0" dirty="0">
                <a:solidFill>
                  <a:schemeClr val="tx1"/>
                </a:solidFill>
                <a:effectLst/>
                <a:latin typeface="Segoe UI Light" pitchFamily="34" charset="0"/>
                <a:ea typeface="+mn-ea"/>
                <a:cs typeface="+mn-cs"/>
              </a:rPr>
              <a:t> trusted Microsoft </a:t>
            </a:r>
            <a:r>
              <a:rPr lang="en-US" sz="900" b="0" i="0" u="none" strike="noStrike" kern="1200" dirty="0">
                <a:solidFill>
                  <a:schemeClr val="tx1"/>
                </a:solidFill>
                <a:effectLst/>
                <a:latin typeface="Segoe UI Light" pitchFamily="34" charset="0"/>
                <a:ea typeface="+mn-ea"/>
                <a:cs typeface="+mn-cs"/>
              </a:rPr>
              <a:t>Cloud, you do not need to manage infrastructure on-premises and can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benefit from the scalability of the cloud. Additionally</a:t>
            </a:r>
            <a:r>
              <a:rPr lang="en-US" sz="900" b="0" i="0" u="none" strike="noStrik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you can use Azure Resource Manager to create and deploy an Azure Analysis Services instance within seconds, and use backup restore to quickly move your existing models to Azure Analysis Services and take advantage of the scale, flexibility and management benefits of the cloud. Scale up, scale down, or pause the service and pay only for what you use.</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none" strike="noStrike" kern="1200" dirty="0">
                <a:solidFill>
                  <a:schemeClr val="tx1"/>
                </a:solidFill>
                <a:effectLst/>
                <a:latin typeface="Segoe UI Light" pitchFamily="34" charset="0"/>
                <a:ea typeface="+mn-ea"/>
                <a:cs typeface="+mn-cs"/>
              </a:rPr>
              <a:t>Azure Analysis Services is built for Hybrid</a:t>
            </a:r>
            <a:r>
              <a:rPr lang="en-US" sz="900" b="0" i="0" u="none" strike="noStrike" kern="1200" baseline="0" dirty="0">
                <a:solidFill>
                  <a:schemeClr val="tx1"/>
                </a:solidFill>
                <a:effectLst/>
                <a:latin typeface="Segoe UI Light" pitchFamily="34" charset="0"/>
                <a:ea typeface="+mn-ea"/>
                <a:cs typeface="+mn-cs"/>
              </a:rPr>
              <a:t> BI - </a:t>
            </a:r>
            <a:r>
              <a:rPr lang="en-US" sz="900" b="0" i="0" u="none" strike="noStrike" kern="1200" dirty="0">
                <a:solidFill>
                  <a:schemeClr val="tx1"/>
                </a:solidFill>
                <a:effectLst/>
                <a:latin typeface="Segoe UI Light" pitchFamily="34" charset="0"/>
                <a:ea typeface="+mn-ea"/>
                <a:cs typeface="+mn-cs"/>
              </a:rPr>
              <a:t>Organizations store data in the cloud and on-premises. Azure Analysis Services is built for hybrid data. Data can be access in the cloud, on-premises or a combination of both, enabling a hybrid solution. So - you do not have to move on-premises data to the cloud. </a:t>
            </a: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br>
              <a:rPr lang="en-US" sz="1200" b="0" i="0" u="none" strike="noStrike" kern="1200" dirty="0">
                <a:solidFill>
                  <a:schemeClr val="tx1"/>
                </a:solidFill>
                <a:effectLst/>
                <a:latin typeface="Segoe UI Light" pitchFamily="34" charset="0"/>
                <a:ea typeface="+mn-ea"/>
                <a:cs typeface="+mn-cs"/>
              </a:rPr>
            </a:br>
            <a:r>
              <a:rPr lang="en-US" sz="1200" b="0" i="0" u="none" strike="noStrike" kern="1200" dirty="0">
                <a:solidFill>
                  <a:schemeClr val="tx1"/>
                </a:solidFill>
                <a:effectLst/>
                <a:latin typeface="Segoe UI Light" pitchFamily="34" charset="0"/>
                <a:ea typeface="+mn-ea"/>
                <a:cs typeface="+mn-cs"/>
              </a:rPr>
              <a:t>To summarize, Azure Analysis Services is simple to use – it is easy to get started, you can use your existing skills to create BI semantic models, and your favorite data visualizations tools to analyze your data.</a:t>
            </a:r>
            <a:endParaRPr lang="en-US" sz="9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732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Azure Analysis Services works just like SQL Server Analysis services (for tabular models), supports data sources on-premises and in the cloud, and consume using your preferred data visualization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Analysis Services is based on SQL Server 2016 Analysis Services technology. In preview, we are focusing on tabular models only. Data can be accessed on-premises and in the cloud and business users and BI professionals can consume the data on-mobile devices, on the web and in custom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means that BI professionals who are familiar with SQL Server Analysis Services, tabular models can get started quickly and do not need to learn new tools or skills. </a:t>
            </a:r>
          </a:p>
          <a:p>
            <a:endParaRPr lang="en-US" dirty="0"/>
          </a:p>
          <a:p>
            <a:r>
              <a:rPr lang="en-US" sz="1200" dirty="0">
                <a:solidFill>
                  <a:schemeClr val="accent1"/>
                </a:solidFill>
              </a:rPr>
              <a:t>Develop in the familiar Visual Studio environment</a:t>
            </a:r>
            <a:r>
              <a:rPr lang="en-US" sz="1200" baseline="0" dirty="0">
                <a:solidFill>
                  <a:schemeClr val="accent1"/>
                </a:solidFill>
              </a:rPr>
              <a:t> and take advantage of </a:t>
            </a:r>
            <a:r>
              <a:rPr lang="en-US" sz="1200" b="0" kern="0" dirty="0">
                <a:solidFill>
                  <a:schemeClr val="accent1"/>
                </a:solidFill>
              </a:rPr>
              <a:t>Visual Studio Application Lifecycle Management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849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DB2980-E44E-476A-9560-CECFB14A6762}" type="slidenum">
              <a:rPr lang="en-US" sz="1800" kern="0" smtClean="0">
                <a:solidFill>
                  <a:sysClr val="windowText" lastClr="000000"/>
                </a:solidFill>
              </a:rPr>
              <a:pPr>
                <a:defRPr/>
              </a:pPr>
              <a:t>11</a:t>
            </a:fld>
            <a:endParaRPr lang="en-US" sz="1800" kern="0">
              <a:solidFill>
                <a:sysClr val="windowText" lastClr="000000"/>
              </a:solidFill>
            </a:endParaRPr>
          </a:p>
        </p:txBody>
      </p:sp>
    </p:spTree>
    <p:extLst>
      <p:ext uri="{BB962C8B-B14F-4D97-AF65-F5344CB8AC3E}">
        <p14:creationId xmlns:p14="http://schemas.microsoft.com/office/powerpoint/2010/main" val="2077512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image" Target="../media/image11.gif"/></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image" Target="../media/image13.jpeg"/></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4.jp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B887-0F32-4389-BEB9-3367FE70B7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530502-9705-4FE8-8BCB-BB7116097F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613152-FD2B-4334-A53B-23C425AA0F41}"/>
              </a:ext>
            </a:extLst>
          </p:cNvPr>
          <p:cNvSpPr>
            <a:spLocks noGrp="1"/>
          </p:cNvSpPr>
          <p:nvPr>
            <p:ph type="dt" sz="half" idx="10"/>
          </p:nvPr>
        </p:nvSpPr>
        <p:spPr/>
        <p:txBody>
          <a:bodyPr/>
          <a:lstStyle/>
          <a:p>
            <a:fld id="{353E5B96-AD28-4F6C-81B0-C0E356E1DD41}" type="datetimeFigureOut">
              <a:rPr lang="en-US" smtClean="0"/>
              <a:t>6/23/2020</a:t>
            </a:fld>
            <a:endParaRPr lang="en-US"/>
          </a:p>
        </p:txBody>
      </p:sp>
      <p:sp>
        <p:nvSpPr>
          <p:cNvPr id="5" name="Footer Placeholder 4">
            <a:extLst>
              <a:ext uri="{FF2B5EF4-FFF2-40B4-BE49-F238E27FC236}">
                <a16:creationId xmlns:a16="http://schemas.microsoft.com/office/drawing/2014/main" id="{3172ADC1-8E18-477A-A367-A0A6AD52E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50603-7465-4D3C-8132-EB3809D88522}"/>
              </a:ext>
            </a:extLst>
          </p:cNvPr>
          <p:cNvSpPr>
            <a:spLocks noGrp="1"/>
          </p:cNvSpPr>
          <p:nvPr>
            <p:ph type="sldNum" sz="quarter" idx="12"/>
          </p:nvPr>
        </p:nvSpPr>
        <p:spPr/>
        <p:txBody>
          <a:bodyPr/>
          <a:lstStyle/>
          <a:p>
            <a:fld id="{A505BDE7-FD96-4C24-BABA-116942F4CE7C}" type="slidenum">
              <a:rPr lang="en-US" smtClean="0"/>
              <a:t>‹#›</a:t>
            </a:fld>
            <a:endParaRPr lang="en-US"/>
          </a:p>
        </p:txBody>
      </p:sp>
    </p:spTree>
    <p:extLst>
      <p:ext uri="{BB962C8B-B14F-4D97-AF65-F5344CB8AC3E}">
        <p14:creationId xmlns:p14="http://schemas.microsoft.com/office/powerpoint/2010/main" val="3281723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1C47-7BFF-4C3E-AAB3-E1A704EC5D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7830DF-C88A-440F-9FD9-5983084B01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E160F-3B16-46E8-93BA-3BD6E95C6D3A}"/>
              </a:ext>
            </a:extLst>
          </p:cNvPr>
          <p:cNvSpPr>
            <a:spLocks noGrp="1"/>
          </p:cNvSpPr>
          <p:nvPr>
            <p:ph type="dt" sz="half" idx="10"/>
          </p:nvPr>
        </p:nvSpPr>
        <p:spPr/>
        <p:txBody>
          <a:bodyPr/>
          <a:lstStyle/>
          <a:p>
            <a:fld id="{353E5B96-AD28-4F6C-81B0-C0E356E1DD41}" type="datetimeFigureOut">
              <a:rPr lang="en-US" smtClean="0"/>
              <a:t>6/23/2020</a:t>
            </a:fld>
            <a:endParaRPr lang="en-US"/>
          </a:p>
        </p:txBody>
      </p:sp>
      <p:sp>
        <p:nvSpPr>
          <p:cNvPr id="5" name="Footer Placeholder 4">
            <a:extLst>
              <a:ext uri="{FF2B5EF4-FFF2-40B4-BE49-F238E27FC236}">
                <a16:creationId xmlns:a16="http://schemas.microsoft.com/office/drawing/2014/main" id="{29993344-3E1D-4E87-A511-9E9EB82E35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A6D264-AFF4-445B-AADC-886AA1C98EB1}"/>
              </a:ext>
            </a:extLst>
          </p:cNvPr>
          <p:cNvSpPr>
            <a:spLocks noGrp="1"/>
          </p:cNvSpPr>
          <p:nvPr>
            <p:ph type="sldNum" sz="quarter" idx="12"/>
          </p:nvPr>
        </p:nvSpPr>
        <p:spPr/>
        <p:txBody>
          <a:bodyPr/>
          <a:lstStyle/>
          <a:p>
            <a:fld id="{A505BDE7-FD96-4C24-BABA-116942F4CE7C}" type="slidenum">
              <a:rPr lang="en-US" smtClean="0"/>
              <a:t>‹#›</a:t>
            </a:fld>
            <a:endParaRPr lang="en-US"/>
          </a:p>
        </p:txBody>
      </p:sp>
    </p:spTree>
    <p:extLst>
      <p:ext uri="{BB962C8B-B14F-4D97-AF65-F5344CB8AC3E}">
        <p14:creationId xmlns:p14="http://schemas.microsoft.com/office/powerpoint/2010/main" val="250356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C15255-1206-4F76-BBF4-B065CE55E9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497E5D-5628-49C9-8947-BDD2F207C6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D9C39E-8CD1-4B3E-BBB1-D7F8FF90A6B5}"/>
              </a:ext>
            </a:extLst>
          </p:cNvPr>
          <p:cNvSpPr>
            <a:spLocks noGrp="1"/>
          </p:cNvSpPr>
          <p:nvPr>
            <p:ph type="dt" sz="half" idx="10"/>
          </p:nvPr>
        </p:nvSpPr>
        <p:spPr/>
        <p:txBody>
          <a:bodyPr/>
          <a:lstStyle/>
          <a:p>
            <a:fld id="{353E5B96-AD28-4F6C-81B0-C0E356E1DD41}" type="datetimeFigureOut">
              <a:rPr lang="en-US" smtClean="0"/>
              <a:t>6/23/2020</a:t>
            </a:fld>
            <a:endParaRPr lang="en-US"/>
          </a:p>
        </p:txBody>
      </p:sp>
      <p:sp>
        <p:nvSpPr>
          <p:cNvPr id="5" name="Footer Placeholder 4">
            <a:extLst>
              <a:ext uri="{FF2B5EF4-FFF2-40B4-BE49-F238E27FC236}">
                <a16:creationId xmlns:a16="http://schemas.microsoft.com/office/drawing/2014/main" id="{E5440235-1994-418E-8A53-4041024FF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6CE52-44BE-4086-808C-37938DBE7D8C}"/>
              </a:ext>
            </a:extLst>
          </p:cNvPr>
          <p:cNvSpPr>
            <a:spLocks noGrp="1"/>
          </p:cNvSpPr>
          <p:nvPr>
            <p:ph type="sldNum" sz="quarter" idx="12"/>
          </p:nvPr>
        </p:nvSpPr>
        <p:spPr/>
        <p:txBody>
          <a:bodyPr/>
          <a:lstStyle/>
          <a:p>
            <a:fld id="{A505BDE7-FD96-4C24-BABA-116942F4CE7C}" type="slidenum">
              <a:rPr lang="en-US" smtClean="0"/>
              <a:t>‹#›</a:t>
            </a:fld>
            <a:endParaRPr lang="en-US"/>
          </a:p>
        </p:txBody>
      </p:sp>
    </p:spTree>
    <p:extLst>
      <p:ext uri="{BB962C8B-B14F-4D97-AF65-F5344CB8AC3E}">
        <p14:creationId xmlns:p14="http://schemas.microsoft.com/office/powerpoint/2010/main" val="1290931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83646-6AD0-4605-A053-B52049C8FBA0}"/>
              </a:ext>
            </a:extLst>
          </p:cNvPr>
          <p:cNvSpPr>
            <a:spLocks noGrp="1"/>
          </p:cNvSpPr>
          <p:nvPr>
            <p:ph type="title" hasCustomPrompt="1"/>
          </p:nvPr>
        </p:nvSpPr>
        <p:spPr>
          <a:xfrm>
            <a:off x="1091418" y="449530"/>
            <a:ext cx="10515600" cy="1210457"/>
          </a:xfrm>
        </p:spPr>
        <p:txBody>
          <a:bodyPr/>
          <a:lstStyle>
            <a:lvl1pPr>
              <a:defRPr b="1"/>
            </a:lvl1pPr>
          </a:lstStyle>
          <a:p>
            <a:r>
              <a:rPr lang="en-US" dirty="0"/>
              <a:t>Click to edit </a:t>
            </a:r>
            <a:r>
              <a:rPr lang="en-US" dirty="0" err="1">
                <a:solidFill>
                  <a:schemeClr val="tx2"/>
                </a:solidFill>
              </a:rPr>
              <a:t>TriggerDB</a:t>
            </a:r>
            <a:r>
              <a:rPr lang="en-US" dirty="0">
                <a:solidFill>
                  <a:schemeClr val="tx2"/>
                </a:solidFill>
              </a:rPr>
              <a:t> </a:t>
            </a:r>
            <a:r>
              <a:rPr lang="en-US" dirty="0" err="1">
                <a:solidFill>
                  <a:schemeClr val="tx2"/>
                </a:solidFill>
              </a:rPr>
              <a:t>Consulting</a:t>
            </a:r>
            <a:r>
              <a:rPr lang="en-US" dirty="0" err="1"/>
              <a:t>Master</a:t>
            </a:r>
            <a:r>
              <a:rPr lang="en-US" dirty="0"/>
              <a:t> title sty</a:t>
            </a:r>
            <a:endParaRPr lang="es-AR" dirty="0"/>
          </a:p>
        </p:txBody>
      </p:sp>
    </p:spTree>
    <p:extLst>
      <p:ext uri="{BB962C8B-B14F-4D97-AF65-F5344CB8AC3E}">
        <p14:creationId xmlns:p14="http://schemas.microsoft.com/office/powerpoint/2010/main" val="160089685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6175986"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372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Accent Color 3">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
          </a:p>
        </p:txBody>
      </p:sp>
    </p:spTree>
    <p:extLst>
      <p:ext uri="{BB962C8B-B14F-4D97-AF65-F5344CB8AC3E}">
        <p14:creationId xmlns:p14="http://schemas.microsoft.com/office/powerpoint/2010/main" val="293121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0494" b="41"/>
          <a:stretch/>
        </p:blipFill>
        <p:spPr>
          <a:xfrm>
            <a:off x="0" y="-1"/>
            <a:ext cx="12191377" cy="5646494"/>
          </a:xfrm>
          <a:prstGeom prst="rect">
            <a:avLst/>
          </a:prstGeom>
        </p:spPr>
      </p:pic>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4" name="Rectangle 3"/>
          <p:cNvSpPr/>
          <p:nvPr userDrawn="1"/>
        </p:nvSpPr>
        <p:spPr bwMode="auto">
          <a:xfrm>
            <a:off x="0" y="-1"/>
            <a:ext cx="12192000" cy="5646494"/>
          </a:xfrm>
          <a:prstGeom prst="rect">
            <a:avLst/>
          </a:prstGeom>
          <a:solidFill>
            <a:schemeClr val="accent1">
              <a:alpha val="6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8" name="Title 1"/>
          <p:cNvSpPr>
            <a:spLocks noGrp="1"/>
          </p:cNvSpPr>
          <p:nvPr>
            <p:ph type="title" hasCustomPrompt="1"/>
          </p:nvPr>
        </p:nvSpPr>
        <p:spPr bwMode="white">
          <a:xfrm>
            <a:off x="1613907" y="2607160"/>
            <a:ext cx="8964185" cy="1273555"/>
          </a:xfrm>
          <a:noFill/>
        </p:spPr>
        <p:txBody>
          <a:bodyPr lIns="146304" tIns="91440" rIns="146304" bIns="91440" anchor="t" anchorCtr="0"/>
          <a:lstStyle>
            <a:lvl1pPr algn="ctr">
              <a:defRPr sz="4705" b="1" spc="-98" baseline="0">
                <a:gradFill>
                  <a:gsLst>
                    <a:gs pos="100000">
                      <a:schemeClr val="tx2"/>
                    </a:gs>
                    <a:gs pos="0">
                      <a:schemeClr val="tx2"/>
                    </a:gs>
                  </a:gsLst>
                  <a:lin ang="5400000" scaled="0"/>
                </a:gradFill>
                <a:latin typeface="+mn-lt"/>
              </a:defRPr>
            </a:lvl1pPr>
          </a:lstStyle>
          <a:p>
            <a:r>
              <a:rPr lang="en-US"/>
              <a:t>Presentation title</a:t>
            </a:r>
          </a:p>
        </p:txBody>
      </p:sp>
      <p:sp>
        <p:nvSpPr>
          <p:cNvPr id="9" name="Text Placeholder 4"/>
          <p:cNvSpPr>
            <a:spLocks noGrp="1"/>
          </p:cNvSpPr>
          <p:nvPr>
            <p:ph type="body" sz="quarter" idx="12" hasCustomPrompt="1"/>
          </p:nvPr>
        </p:nvSpPr>
        <p:spPr bwMode="white">
          <a:xfrm>
            <a:off x="2510332" y="4101413"/>
            <a:ext cx="7171337" cy="1132160"/>
          </a:xfrm>
          <a:noFill/>
        </p:spPr>
        <p:txBody>
          <a:bodyPr lIns="146304" tIns="109728" rIns="146304" bIns="109728">
            <a:noAutofit/>
          </a:bodyPr>
          <a:lstStyle>
            <a:lvl1pPr marL="0" indent="0" algn="ctr">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70790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2C81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1"/>
                </a:solidFill>
              </a:defRPr>
            </a:lvl1pPr>
            <a:lvl2pPr marL="0" indent="0">
              <a:buFontTx/>
              <a:buNone/>
              <a:defRPr sz="1961">
                <a:solidFill>
                  <a:schemeClr val="tx1"/>
                </a:solidFill>
              </a:defRPr>
            </a:lvl2pPr>
            <a:lvl3pPr marL="224097" indent="0">
              <a:buNone/>
              <a:defRPr>
                <a:solidFill>
                  <a:schemeClr val="tx1"/>
                </a:solidFill>
              </a:defRPr>
            </a:lvl3pPr>
            <a:lvl4pPr marL="448193" indent="0">
              <a:buNone/>
              <a:defRPr>
                <a:solidFill>
                  <a:schemeClr val="tx1"/>
                </a:solidFill>
              </a:defRPr>
            </a:lvl4pPr>
            <a:lvl5pPr marL="67229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4614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2202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EDC30D"/>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9485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EDC30D"/>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1414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0802-5ED9-41A0-8888-7AD37535A5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B1C1F-173E-4F1E-9AC6-83F26DBE7F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88FF4-1010-49D3-AE28-CC56B788FEFE}"/>
              </a:ext>
            </a:extLst>
          </p:cNvPr>
          <p:cNvSpPr>
            <a:spLocks noGrp="1"/>
          </p:cNvSpPr>
          <p:nvPr>
            <p:ph type="dt" sz="half" idx="10"/>
          </p:nvPr>
        </p:nvSpPr>
        <p:spPr/>
        <p:txBody>
          <a:bodyPr/>
          <a:lstStyle/>
          <a:p>
            <a:fld id="{353E5B96-AD28-4F6C-81B0-C0E356E1DD41}" type="datetimeFigureOut">
              <a:rPr lang="en-US" smtClean="0"/>
              <a:t>6/23/2020</a:t>
            </a:fld>
            <a:endParaRPr lang="en-US"/>
          </a:p>
        </p:txBody>
      </p:sp>
      <p:sp>
        <p:nvSpPr>
          <p:cNvPr id="5" name="Footer Placeholder 4">
            <a:extLst>
              <a:ext uri="{FF2B5EF4-FFF2-40B4-BE49-F238E27FC236}">
                <a16:creationId xmlns:a16="http://schemas.microsoft.com/office/drawing/2014/main" id="{2849AED3-6CDC-429F-816E-146D9EAD2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168E7-587D-454B-AF3C-84F1980256D8}"/>
              </a:ext>
            </a:extLst>
          </p:cNvPr>
          <p:cNvSpPr>
            <a:spLocks noGrp="1"/>
          </p:cNvSpPr>
          <p:nvPr>
            <p:ph type="sldNum" sz="quarter" idx="12"/>
          </p:nvPr>
        </p:nvSpPr>
        <p:spPr/>
        <p:txBody>
          <a:bodyPr/>
          <a:lstStyle/>
          <a:p>
            <a:fld id="{A505BDE7-FD96-4C24-BABA-116942F4CE7C}" type="slidenum">
              <a:rPr lang="en-US" smtClean="0"/>
              <a:t>‹#›</a:t>
            </a:fld>
            <a:endParaRPr lang="en-US"/>
          </a:p>
        </p:txBody>
      </p:sp>
    </p:spTree>
    <p:extLst>
      <p:ext uri="{BB962C8B-B14F-4D97-AF65-F5344CB8AC3E}">
        <p14:creationId xmlns:p14="http://schemas.microsoft.com/office/powerpoint/2010/main" val="1578213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575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797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801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946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6213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accent1"/>
                    </a:gs>
                    <a:gs pos="100000">
                      <a:schemeClr val="accent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accent1"/>
                    </a:gs>
                    <a:gs pos="100000">
                      <a:schemeClr val="accent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80725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8850">
                      <a:schemeClr val="accent1"/>
                    </a:gs>
                    <a:gs pos="100000">
                      <a:schemeClr val="accent1"/>
                    </a:gs>
                  </a:gsLst>
                  <a:lin ang="5400000" scaled="0"/>
                </a:gradFill>
              </a:defRPr>
            </a:lvl1pPr>
          </a:lstStyle>
          <a:p>
            <a:r>
              <a:rPr lang="en-US"/>
              <a:t>Video title</a:t>
            </a:r>
          </a:p>
        </p:txBody>
      </p:sp>
    </p:spTree>
    <p:extLst>
      <p:ext uri="{BB962C8B-B14F-4D97-AF65-F5344CB8AC3E}">
        <p14:creationId xmlns:p14="http://schemas.microsoft.com/office/powerpoint/2010/main" val="2077382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27940"/>
          </a:xfrm>
          <a:noFill/>
        </p:spPr>
        <p:txBody>
          <a:bodyPr tIns="91440" bIns="91440" anchor="t" anchorCtr="0">
            <a:spAutoFit/>
          </a:bodyPr>
          <a:lstStyle>
            <a:lvl1pPr marL="0" algn="l" defTabSz="914367" rtl="0" eaLnBrk="1" latinLnBrk="0" hangingPunct="1">
              <a:lnSpc>
                <a:spcPct val="90000"/>
              </a:lnSpc>
              <a:spcBef>
                <a:spcPct val="0"/>
              </a:spcBef>
              <a:buNone/>
              <a:defRPr lang="en-US" sz="5392" b="0" kern="1200" cap="none" spc="-98" baseline="0" dirty="0">
                <a:ln w="3175">
                  <a:noFill/>
                </a:ln>
                <a:gradFill>
                  <a:gsLst>
                    <a:gs pos="66272">
                      <a:schemeClr val="bg2"/>
                    </a:gs>
                    <a:gs pos="50000">
                      <a:schemeClr val="bg2"/>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304051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27940"/>
          </a:xfrm>
          <a:noFill/>
        </p:spPr>
        <p:txBody>
          <a:bodyPr tIns="91440" bIns="91440" anchor="t" anchorCtr="0">
            <a:spAutoFit/>
          </a:bodyPr>
          <a:lstStyle>
            <a:lvl1pPr marL="0" algn="l" defTabSz="914367" rtl="0" eaLnBrk="1" latinLnBrk="0" hangingPunct="1">
              <a:lnSpc>
                <a:spcPct val="90000"/>
              </a:lnSpc>
              <a:spcBef>
                <a:spcPct val="0"/>
              </a:spcBef>
              <a:buNone/>
              <a:defRPr lang="en-US" sz="5392" b="0" kern="1200" cap="none" spc="-98" baseline="0" dirty="0">
                <a:ln w="3175">
                  <a:noFill/>
                </a:ln>
                <a:gradFill>
                  <a:gsLst>
                    <a:gs pos="66272">
                      <a:schemeClr val="accent1"/>
                    </a:gs>
                    <a:gs pos="5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4246887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2C81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94766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9EA4B-60E4-4F56-BF35-42AACD136B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5B601B-7B10-4276-B635-1CA81029DD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CB7DA6-884D-4897-B265-E7FCB35C830A}"/>
              </a:ext>
            </a:extLst>
          </p:cNvPr>
          <p:cNvSpPr>
            <a:spLocks noGrp="1"/>
          </p:cNvSpPr>
          <p:nvPr>
            <p:ph type="dt" sz="half" idx="10"/>
          </p:nvPr>
        </p:nvSpPr>
        <p:spPr/>
        <p:txBody>
          <a:bodyPr/>
          <a:lstStyle/>
          <a:p>
            <a:fld id="{353E5B96-AD28-4F6C-81B0-C0E356E1DD41}" type="datetimeFigureOut">
              <a:rPr lang="en-US" smtClean="0"/>
              <a:t>6/23/2020</a:t>
            </a:fld>
            <a:endParaRPr lang="en-US"/>
          </a:p>
        </p:txBody>
      </p:sp>
      <p:sp>
        <p:nvSpPr>
          <p:cNvPr id="5" name="Footer Placeholder 4">
            <a:extLst>
              <a:ext uri="{FF2B5EF4-FFF2-40B4-BE49-F238E27FC236}">
                <a16:creationId xmlns:a16="http://schemas.microsoft.com/office/drawing/2014/main" id="{28E64443-7AE2-430B-9EC4-BAC296747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27A0A-E4A4-4BDD-98A0-334F29D43911}"/>
              </a:ext>
            </a:extLst>
          </p:cNvPr>
          <p:cNvSpPr>
            <a:spLocks noGrp="1"/>
          </p:cNvSpPr>
          <p:nvPr>
            <p:ph type="sldNum" sz="quarter" idx="12"/>
          </p:nvPr>
        </p:nvSpPr>
        <p:spPr/>
        <p:txBody>
          <a:bodyPr/>
          <a:lstStyle/>
          <a:p>
            <a:fld id="{A505BDE7-FD96-4C24-BABA-116942F4CE7C}" type="slidenum">
              <a:rPr lang="en-US" smtClean="0"/>
              <a:t>‹#›</a:t>
            </a:fld>
            <a:endParaRPr lang="en-US"/>
          </a:p>
        </p:txBody>
      </p:sp>
    </p:spTree>
    <p:extLst>
      <p:ext uri="{BB962C8B-B14F-4D97-AF65-F5344CB8AC3E}">
        <p14:creationId xmlns:p14="http://schemas.microsoft.com/office/powerpoint/2010/main" val="247464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34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F2C81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002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solidFill>
                  <a:schemeClr val="bg1"/>
                </a:solidFill>
                <a:latin typeface="Consolas" panose="020B0609020204030204" pitchFamily="49" charset="0"/>
                <a:cs typeface="Consolas" panose="020B0609020204030204" pitchFamily="49" charset="0"/>
              </a:defRPr>
            </a:lvl1pPr>
            <a:lvl2pPr marL="339726" indent="0">
              <a:buNone/>
              <a:defRPr>
                <a:solidFill>
                  <a:schemeClr val="bg1"/>
                </a:solidFill>
                <a:latin typeface="Consolas" panose="020B0609020204030204" pitchFamily="49" charset="0"/>
                <a:cs typeface="Consolas" panose="020B0609020204030204" pitchFamily="49" charset="0"/>
              </a:defRPr>
            </a:lvl2pPr>
            <a:lvl3pPr marL="573090" indent="0">
              <a:buNone/>
              <a:defRPr>
                <a:solidFill>
                  <a:schemeClr val="bg1"/>
                </a:solidFill>
                <a:latin typeface="Consolas" panose="020B0609020204030204" pitchFamily="49" charset="0"/>
                <a:cs typeface="Consolas" panose="020B0609020204030204" pitchFamily="49" charset="0"/>
              </a:defRPr>
            </a:lvl3pPr>
            <a:lvl4pPr marL="798516" indent="0">
              <a:buNone/>
              <a:defRPr>
                <a:solidFill>
                  <a:schemeClr val="bg1"/>
                </a:solidFill>
                <a:latin typeface="Consolas" panose="020B0609020204030204" pitchFamily="49" charset="0"/>
                <a:cs typeface="Consolas" panose="020B0609020204030204" pitchFamily="49" charset="0"/>
              </a:defRPr>
            </a:lvl4pPr>
            <a:lvl5pPr marL="1030292" indent="0">
              <a:buNone/>
              <a:defRPr>
                <a:solidFill>
                  <a:schemeClr val="bg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72003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49475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208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9652936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58413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559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
          </a:p>
        </p:txBody>
      </p:sp>
    </p:spTree>
    <p:extLst>
      <p:ext uri="{BB962C8B-B14F-4D97-AF65-F5344CB8AC3E}">
        <p14:creationId xmlns:p14="http://schemas.microsoft.com/office/powerpoint/2010/main" val="97849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bg>
      <p:bgPr>
        <a:solidFill>
          <a:srgbClr val="EDC3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139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A2EE-A616-4226-A276-4F060C8A2D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C0114F-6AAA-49CB-985D-546DC4EF8F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5930D4-31D1-4A77-B492-5D5898F22D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5A61C1-1AB6-40CC-8472-D7CE221CB2FC}"/>
              </a:ext>
            </a:extLst>
          </p:cNvPr>
          <p:cNvSpPr>
            <a:spLocks noGrp="1"/>
          </p:cNvSpPr>
          <p:nvPr>
            <p:ph type="dt" sz="half" idx="10"/>
          </p:nvPr>
        </p:nvSpPr>
        <p:spPr/>
        <p:txBody>
          <a:bodyPr/>
          <a:lstStyle/>
          <a:p>
            <a:fld id="{353E5B96-AD28-4F6C-81B0-C0E356E1DD41}" type="datetimeFigureOut">
              <a:rPr lang="en-US" smtClean="0"/>
              <a:t>6/23/2020</a:t>
            </a:fld>
            <a:endParaRPr lang="en-US"/>
          </a:p>
        </p:txBody>
      </p:sp>
      <p:sp>
        <p:nvSpPr>
          <p:cNvPr id="6" name="Footer Placeholder 5">
            <a:extLst>
              <a:ext uri="{FF2B5EF4-FFF2-40B4-BE49-F238E27FC236}">
                <a16:creationId xmlns:a16="http://schemas.microsoft.com/office/drawing/2014/main" id="{2FAECCB2-F41E-4D5D-8A56-275D9A80A0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594287-B1BA-46D2-83BB-8024143B9E0E}"/>
              </a:ext>
            </a:extLst>
          </p:cNvPr>
          <p:cNvSpPr>
            <a:spLocks noGrp="1"/>
          </p:cNvSpPr>
          <p:nvPr>
            <p:ph type="sldNum" sz="quarter" idx="12"/>
          </p:nvPr>
        </p:nvSpPr>
        <p:spPr/>
        <p:txBody>
          <a:bodyPr/>
          <a:lstStyle/>
          <a:p>
            <a:fld id="{A505BDE7-FD96-4C24-BABA-116942F4CE7C}" type="slidenum">
              <a:rPr lang="en-US" smtClean="0"/>
              <a:t>‹#›</a:t>
            </a:fld>
            <a:endParaRPr lang="en-US"/>
          </a:p>
        </p:txBody>
      </p:sp>
    </p:spTree>
    <p:extLst>
      <p:ext uri="{BB962C8B-B14F-4D97-AF65-F5344CB8AC3E}">
        <p14:creationId xmlns:p14="http://schemas.microsoft.com/office/powerpoint/2010/main" val="1828334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070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3466372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a:spLocks noGrp="1"/>
          </p:cNvSpPr>
          <p:nvPr>
            <p:ph type="title"/>
          </p:nvPr>
        </p:nvSpPr>
        <p:spPr>
          <a:xfrm>
            <a:off x="93783" y="2249714"/>
            <a:ext cx="3921369"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1243013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93783" y="2249714"/>
            <a:ext cx="3921369"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4493436" y="266655"/>
            <a:ext cx="729216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4138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6677449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0924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9519" t="25612" r="71112" b="37624"/>
          <a:stretch/>
        </p:blipFill>
        <p:spPr>
          <a:xfrm>
            <a:off x="-1131532" y="-156880"/>
            <a:ext cx="15074250" cy="7153284"/>
          </a:xfrm>
          <a:prstGeom prst="rect">
            <a:avLst/>
          </a:prstGeom>
        </p:spPr>
      </p:pic>
      <p:sp>
        <p:nvSpPr>
          <p:cNvPr id="2" name="Title 1"/>
          <p:cNvSpPr>
            <a:spLocks noGrp="1"/>
          </p:cNvSpPr>
          <p:nvPr>
            <p:ph type="title"/>
          </p:nvPr>
        </p:nvSpPr>
        <p:spPr>
          <a:xfrm>
            <a:off x="838200" y="2160674"/>
            <a:ext cx="10515600" cy="1325563"/>
          </a:xfrm>
        </p:spPr>
        <p:txBody>
          <a:bodyPr/>
          <a:lstStyle>
            <a:lvl1pPr>
              <a:defRPr lang="en-US" sz="9000" kern="1200" dirty="0">
                <a:solidFill>
                  <a:srgbClr val="F2C811"/>
                </a:solidFill>
                <a:latin typeface="Segoe UI Light" panose="020B0502040204020203" pitchFamily="34" charset="0"/>
                <a:ea typeface="Segoe UI Black" panose="020B0A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6371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73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743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pportuniti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ysClr val="windowText" lastClr="000000"/>
              </a:solidFill>
            </a:endParaRPr>
          </a:p>
        </p:txBody>
      </p:sp>
    </p:spTree>
    <p:extLst>
      <p:ext uri="{BB962C8B-B14F-4D97-AF65-F5344CB8AC3E}">
        <p14:creationId xmlns:p14="http://schemas.microsoft.com/office/powerpoint/2010/main" val="21284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8F3C-4E5B-420D-A018-6EEA5C56AE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11AB5-2311-436D-A4AE-85F0FF688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EBE6D-9520-4831-BDA7-DF0F012EDB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324619-92AC-42CE-8739-18DA8533D5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71D5BF-511A-498C-BBD2-DF067BCC6F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0496C7-139F-4D4B-BD63-0531461B6751}"/>
              </a:ext>
            </a:extLst>
          </p:cNvPr>
          <p:cNvSpPr>
            <a:spLocks noGrp="1"/>
          </p:cNvSpPr>
          <p:nvPr>
            <p:ph type="dt" sz="half" idx="10"/>
          </p:nvPr>
        </p:nvSpPr>
        <p:spPr/>
        <p:txBody>
          <a:bodyPr/>
          <a:lstStyle/>
          <a:p>
            <a:fld id="{353E5B96-AD28-4F6C-81B0-C0E356E1DD41}" type="datetimeFigureOut">
              <a:rPr lang="en-US" smtClean="0"/>
              <a:t>6/23/2020</a:t>
            </a:fld>
            <a:endParaRPr lang="en-US"/>
          </a:p>
        </p:txBody>
      </p:sp>
      <p:sp>
        <p:nvSpPr>
          <p:cNvPr id="8" name="Footer Placeholder 7">
            <a:extLst>
              <a:ext uri="{FF2B5EF4-FFF2-40B4-BE49-F238E27FC236}">
                <a16:creationId xmlns:a16="http://schemas.microsoft.com/office/drawing/2014/main" id="{0DE5F357-B075-42EB-91F0-5C224DA15C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7D897B-F10D-4F0B-82F4-8670DD723C90}"/>
              </a:ext>
            </a:extLst>
          </p:cNvPr>
          <p:cNvSpPr>
            <a:spLocks noGrp="1"/>
          </p:cNvSpPr>
          <p:nvPr>
            <p:ph type="sldNum" sz="quarter" idx="12"/>
          </p:nvPr>
        </p:nvSpPr>
        <p:spPr/>
        <p:txBody>
          <a:bodyPr/>
          <a:lstStyle/>
          <a:p>
            <a:fld id="{A505BDE7-FD96-4C24-BABA-116942F4CE7C}" type="slidenum">
              <a:rPr lang="en-US" smtClean="0"/>
              <a:t>‹#›</a:t>
            </a:fld>
            <a:endParaRPr lang="en-US"/>
          </a:p>
        </p:txBody>
      </p:sp>
    </p:spTree>
    <p:extLst>
      <p:ext uri="{BB962C8B-B14F-4D97-AF65-F5344CB8AC3E}">
        <p14:creationId xmlns:p14="http://schemas.microsoft.com/office/powerpoint/2010/main" val="13234885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517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Demonstration</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6017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Hands-on lab</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5457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a:t>Capability</a:t>
            </a:r>
            <a:r>
              <a:rPr lang="en-US" baseline="0"/>
              <a:t> Overview</a:t>
            </a:r>
            <a:endParaRPr lang="en-US"/>
          </a:p>
        </p:txBody>
      </p:sp>
    </p:spTree>
    <p:extLst>
      <p:ext uri="{BB962C8B-B14F-4D97-AF65-F5344CB8AC3E}">
        <p14:creationId xmlns:p14="http://schemas.microsoft.com/office/powerpoint/2010/main" val="284089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Til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15876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Til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93154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Tile 3">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r="1181" b="970"/>
          <a:stretch/>
        </p:blipFill>
        <p:spPr>
          <a:xfrm>
            <a:off x="0" y="0"/>
            <a:ext cx="12200028" cy="6882063"/>
          </a:xfrm>
          <a:prstGeom prst="rect">
            <a:avLst/>
          </a:prstGeom>
        </p:spPr>
      </p:pic>
      <p:sp>
        <p:nvSpPr>
          <p:cNvPr id="7" name="Rectangle 6"/>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8" name="TextBox 7"/>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022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Til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t="7705" b="8152"/>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8" name="Rectangle 7"/>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350524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Tile 5">
    <p:spTree>
      <p:nvGrpSpPr>
        <p:cNvPr id="1" name=""/>
        <p:cNvGrpSpPr/>
        <p:nvPr/>
      </p:nvGrpSpPr>
      <p:grpSpPr>
        <a:xfrm>
          <a:off x="0" y="0"/>
          <a:ext cx="0" cy="0"/>
          <a:chOff x="0" y="0"/>
          <a:chExt cx="0" cy="0"/>
        </a:xfrm>
      </p:grpSpPr>
      <p:sp>
        <p:nvSpPr>
          <p:cNvPr id="3" name="Rectangle 2"/>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4" name="TextBox 3"/>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325154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Til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00521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1BC79-D34D-4208-A31E-DB18EDD01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BB3AD8-8813-454F-A09E-6B9DD8A4C671}"/>
              </a:ext>
            </a:extLst>
          </p:cNvPr>
          <p:cNvSpPr>
            <a:spLocks noGrp="1"/>
          </p:cNvSpPr>
          <p:nvPr>
            <p:ph type="dt" sz="half" idx="10"/>
          </p:nvPr>
        </p:nvSpPr>
        <p:spPr/>
        <p:txBody>
          <a:bodyPr/>
          <a:lstStyle/>
          <a:p>
            <a:fld id="{353E5B96-AD28-4F6C-81B0-C0E356E1DD41}" type="datetimeFigureOut">
              <a:rPr lang="en-US" smtClean="0"/>
              <a:t>6/23/2020</a:t>
            </a:fld>
            <a:endParaRPr lang="en-US"/>
          </a:p>
        </p:txBody>
      </p:sp>
      <p:sp>
        <p:nvSpPr>
          <p:cNvPr id="4" name="Footer Placeholder 3">
            <a:extLst>
              <a:ext uri="{FF2B5EF4-FFF2-40B4-BE49-F238E27FC236}">
                <a16:creationId xmlns:a16="http://schemas.microsoft.com/office/drawing/2014/main" id="{E8782936-C808-4966-9C9C-35E3228FD4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FA6803-AD7C-42BB-BF8D-F5F188828A49}"/>
              </a:ext>
            </a:extLst>
          </p:cNvPr>
          <p:cNvSpPr>
            <a:spLocks noGrp="1"/>
          </p:cNvSpPr>
          <p:nvPr>
            <p:ph type="sldNum" sz="quarter" idx="12"/>
          </p:nvPr>
        </p:nvSpPr>
        <p:spPr/>
        <p:txBody>
          <a:bodyPr/>
          <a:lstStyle/>
          <a:p>
            <a:fld id="{A505BDE7-FD96-4C24-BABA-116942F4CE7C}" type="slidenum">
              <a:rPr lang="en-US" smtClean="0"/>
              <a:t>‹#›</a:t>
            </a:fld>
            <a:endParaRPr lang="en-US"/>
          </a:p>
        </p:txBody>
      </p:sp>
    </p:spTree>
    <p:extLst>
      <p:ext uri="{BB962C8B-B14F-4D97-AF65-F5344CB8AC3E}">
        <p14:creationId xmlns:p14="http://schemas.microsoft.com/office/powerpoint/2010/main" val="37738804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EDC30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108424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5635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mp; Non-bulleted text black">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2C81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45938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Only_Black">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rgbClr val="F2C811"/>
                </a:solidFill>
              </a:defRPr>
            </a:lvl1pPr>
          </a:lstStyle>
          <a:p>
            <a:r>
              <a:rPr lang="en-US"/>
              <a:t>Click to edit Master title style</a:t>
            </a:r>
            <a:endParaRPr lang="en-IN"/>
          </a:p>
        </p:txBody>
      </p:sp>
    </p:spTree>
    <p:extLst>
      <p:ext uri="{BB962C8B-B14F-4D97-AF65-F5344CB8AC3E}">
        <p14:creationId xmlns:p14="http://schemas.microsoft.com/office/powerpoint/2010/main" val="31175306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4468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0E0829-2D83-4FA5-8482-AAF7FFC33FB7}"/>
              </a:ext>
            </a:extLst>
          </p:cNvPr>
          <p:cNvSpPr>
            <a:spLocks noGrp="1"/>
          </p:cNvSpPr>
          <p:nvPr>
            <p:ph type="dt" sz="half" idx="10"/>
          </p:nvPr>
        </p:nvSpPr>
        <p:spPr/>
        <p:txBody>
          <a:bodyPr/>
          <a:lstStyle/>
          <a:p>
            <a:fld id="{353E5B96-AD28-4F6C-81B0-C0E356E1DD41}" type="datetimeFigureOut">
              <a:rPr lang="en-US" smtClean="0"/>
              <a:t>6/23/2020</a:t>
            </a:fld>
            <a:endParaRPr lang="en-US"/>
          </a:p>
        </p:txBody>
      </p:sp>
      <p:sp>
        <p:nvSpPr>
          <p:cNvPr id="3" name="Footer Placeholder 2">
            <a:extLst>
              <a:ext uri="{FF2B5EF4-FFF2-40B4-BE49-F238E27FC236}">
                <a16:creationId xmlns:a16="http://schemas.microsoft.com/office/drawing/2014/main" id="{E35376CC-250E-47B4-A30F-BAF0C4736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41E13F-1EF8-4AE2-B820-56E845C2364C}"/>
              </a:ext>
            </a:extLst>
          </p:cNvPr>
          <p:cNvSpPr>
            <a:spLocks noGrp="1"/>
          </p:cNvSpPr>
          <p:nvPr>
            <p:ph type="sldNum" sz="quarter" idx="12"/>
          </p:nvPr>
        </p:nvSpPr>
        <p:spPr/>
        <p:txBody>
          <a:bodyPr/>
          <a:lstStyle/>
          <a:p>
            <a:fld id="{A505BDE7-FD96-4C24-BABA-116942F4CE7C}" type="slidenum">
              <a:rPr lang="en-US" smtClean="0"/>
              <a:t>‹#›</a:t>
            </a:fld>
            <a:endParaRPr lang="en-US"/>
          </a:p>
        </p:txBody>
      </p:sp>
    </p:spTree>
    <p:extLst>
      <p:ext uri="{BB962C8B-B14F-4D97-AF65-F5344CB8AC3E}">
        <p14:creationId xmlns:p14="http://schemas.microsoft.com/office/powerpoint/2010/main" val="742565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CD5-1445-44D0-B2F1-7551940264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C8D26D-BB8C-4EA8-8DFD-02D398095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F8FF7C-D6BD-4465-BF62-E10CB3FC4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B281C-87C4-476F-925D-6B79932FC0A1}"/>
              </a:ext>
            </a:extLst>
          </p:cNvPr>
          <p:cNvSpPr>
            <a:spLocks noGrp="1"/>
          </p:cNvSpPr>
          <p:nvPr>
            <p:ph type="dt" sz="half" idx="10"/>
          </p:nvPr>
        </p:nvSpPr>
        <p:spPr/>
        <p:txBody>
          <a:bodyPr/>
          <a:lstStyle/>
          <a:p>
            <a:fld id="{353E5B96-AD28-4F6C-81B0-C0E356E1DD41}" type="datetimeFigureOut">
              <a:rPr lang="en-US" smtClean="0"/>
              <a:t>6/23/2020</a:t>
            </a:fld>
            <a:endParaRPr lang="en-US"/>
          </a:p>
        </p:txBody>
      </p:sp>
      <p:sp>
        <p:nvSpPr>
          <p:cNvPr id="6" name="Footer Placeholder 5">
            <a:extLst>
              <a:ext uri="{FF2B5EF4-FFF2-40B4-BE49-F238E27FC236}">
                <a16:creationId xmlns:a16="http://schemas.microsoft.com/office/drawing/2014/main" id="{9861FFB4-57FC-4A25-9AF1-6E48E02B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6460B2-05C4-4819-B41A-0FCBF8830EB6}"/>
              </a:ext>
            </a:extLst>
          </p:cNvPr>
          <p:cNvSpPr>
            <a:spLocks noGrp="1"/>
          </p:cNvSpPr>
          <p:nvPr>
            <p:ph type="sldNum" sz="quarter" idx="12"/>
          </p:nvPr>
        </p:nvSpPr>
        <p:spPr/>
        <p:txBody>
          <a:bodyPr/>
          <a:lstStyle/>
          <a:p>
            <a:fld id="{A505BDE7-FD96-4C24-BABA-116942F4CE7C}" type="slidenum">
              <a:rPr lang="en-US" smtClean="0"/>
              <a:t>‹#›</a:t>
            </a:fld>
            <a:endParaRPr lang="en-US"/>
          </a:p>
        </p:txBody>
      </p:sp>
    </p:spTree>
    <p:extLst>
      <p:ext uri="{BB962C8B-B14F-4D97-AF65-F5344CB8AC3E}">
        <p14:creationId xmlns:p14="http://schemas.microsoft.com/office/powerpoint/2010/main" val="16727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E79A-E39D-4A5A-A77E-3556B859B5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67A9C9-1783-419A-9F81-08B0112C15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6A893-A86B-481A-8425-3998986C7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CF9712-B22D-4D09-BAA6-98A1A420E8EF}"/>
              </a:ext>
            </a:extLst>
          </p:cNvPr>
          <p:cNvSpPr>
            <a:spLocks noGrp="1"/>
          </p:cNvSpPr>
          <p:nvPr>
            <p:ph type="dt" sz="half" idx="10"/>
          </p:nvPr>
        </p:nvSpPr>
        <p:spPr/>
        <p:txBody>
          <a:bodyPr/>
          <a:lstStyle/>
          <a:p>
            <a:fld id="{353E5B96-AD28-4F6C-81B0-C0E356E1DD41}" type="datetimeFigureOut">
              <a:rPr lang="en-US" smtClean="0"/>
              <a:t>6/23/2020</a:t>
            </a:fld>
            <a:endParaRPr lang="en-US"/>
          </a:p>
        </p:txBody>
      </p:sp>
      <p:sp>
        <p:nvSpPr>
          <p:cNvPr id="6" name="Footer Placeholder 5">
            <a:extLst>
              <a:ext uri="{FF2B5EF4-FFF2-40B4-BE49-F238E27FC236}">
                <a16:creationId xmlns:a16="http://schemas.microsoft.com/office/drawing/2014/main" id="{915B69DC-303F-4100-B7E5-B1758F728F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150FB6-D10A-49FB-B80F-8CF47A95577D}"/>
              </a:ext>
            </a:extLst>
          </p:cNvPr>
          <p:cNvSpPr>
            <a:spLocks noGrp="1"/>
          </p:cNvSpPr>
          <p:nvPr>
            <p:ph type="sldNum" sz="quarter" idx="12"/>
          </p:nvPr>
        </p:nvSpPr>
        <p:spPr/>
        <p:txBody>
          <a:bodyPr/>
          <a:lstStyle/>
          <a:p>
            <a:fld id="{A505BDE7-FD96-4C24-BABA-116942F4CE7C}" type="slidenum">
              <a:rPr lang="en-US" smtClean="0"/>
              <a:t>‹#›</a:t>
            </a:fld>
            <a:endParaRPr lang="en-US"/>
          </a:p>
        </p:txBody>
      </p:sp>
    </p:spTree>
    <p:extLst>
      <p:ext uri="{BB962C8B-B14F-4D97-AF65-F5344CB8AC3E}">
        <p14:creationId xmlns:p14="http://schemas.microsoft.com/office/powerpoint/2010/main" val="2811835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DAA4D7-ADDF-4CF7-8C07-878F9DCF14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47B5B8-3F27-4FB5-9E2C-CEBDC30EC4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74318B-D199-473C-A07D-89A456A431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E5B96-AD28-4F6C-81B0-C0E356E1DD41}" type="datetimeFigureOut">
              <a:rPr lang="en-US" smtClean="0"/>
              <a:t>6/23/2020</a:t>
            </a:fld>
            <a:endParaRPr lang="en-US"/>
          </a:p>
        </p:txBody>
      </p:sp>
      <p:sp>
        <p:nvSpPr>
          <p:cNvPr id="5" name="Footer Placeholder 4">
            <a:extLst>
              <a:ext uri="{FF2B5EF4-FFF2-40B4-BE49-F238E27FC236}">
                <a16:creationId xmlns:a16="http://schemas.microsoft.com/office/drawing/2014/main" id="{4A18415E-23CB-4D85-AA45-D96FE864C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1C4A6D-6EFA-43CF-8D54-C9555AAE58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5BDE7-FD96-4C24-BABA-116942F4CE7C}" type="slidenum">
              <a:rPr lang="en-US" smtClean="0"/>
              <a:t>‹#›</a:t>
            </a:fld>
            <a:endParaRPr lang="en-US"/>
          </a:p>
        </p:txBody>
      </p:sp>
    </p:spTree>
    <p:extLst>
      <p:ext uri="{BB962C8B-B14F-4D97-AF65-F5344CB8AC3E}">
        <p14:creationId xmlns:p14="http://schemas.microsoft.com/office/powerpoint/2010/main" val="2949159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C30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44279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367" rtl="0" eaLnBrk="1" latinLnBrk="0" hangingPunct="1">
        <a:lnSpc>
          <a:spcPct val="90000"/>
        </a:lnSpc>
        <a:spcBef>
          <a:spcPct val="0"/>
        </a:spcBef>
        <a:buNone/>
        <a:defRPr lang="en-US" sz="3921" b="0" kern="1200" cap="none" spc="-100" baseline="0" dirty="0">
          <a:ln w="3175">
            <a:noFill/>
          </a:ln>
          <a:gradFill>
            <a:gsLst>
              <a:gs pos="66272">
                <a:srgbClr val="000000"/>
              </a:gs>
              <a:gs pos="45562">
                <a:srgbClr val="000000"/>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44360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blogs.triggerdb.com/" TargetMode="Externa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blogs.triggerdb.com/" TargetMode="Externa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jpe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microsoft.com/office/2007/relationships/hdphoto" Target="../media/hdphoto2.wdp"/><Relationship Id="rId5" Type="http://schemas.openxmlformats.org/officeDocument/2006/relationships/image" Target="../media/image22.pn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microsoft.com/office/2007/relationships/hdphoto" Target="../media/hdphoto4.wdp"/><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8AFBC1-EA53-4570-BEF1-65D52B881CA8}"/>
              </a:ext>
            </a:extLst>
          </p:cNvPr>
          <p:cNvPicPr>
            <a:picLocks noChangeAspect="1"/>
          </p:cNvPicPr>
          <p:nvPr/>
        </p:nvPicPr>
        <p:blipFill>
          <a:blip r:embed="rId2"/>
          <a:stretch>
            <a:fillRect/>
          </a:stretch>
        </p:blipFill>
        <p:spPr>
          <a:xfrm>
            <a:off x="8556526" y="5662513"/>
            <a:ext cx="3019425" cy="981075"/>
          </a:xfrm>
          <a:prstGeom prst="rect">
            <a:avLst/>
          </a:prstGeom>
        </p:spPr>
      </p:pic>
      <p:pic>
        <p:nvPicPr>
          <p:cNvPr id="5" name="Content Placeholder 4" descr="A close up of an animal&#10;&#10;Description automatically generated">
            <a:extLst>
              <a:ext uri="{FF2B5EF4-FFF2-40B4-BE49-F238E27FC236}">
                <a16:creationId xmlns:a16="http://schemas.microsoft.com/office/drawing/2014/main" id="{9B72FE0D-C222-463F-AA15-4E579C4309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46291" y="1841170"/>
            <a:ext cx="4906521" cy="3791403"/>
          </a:xfrm>
        </p:spPr>
      </p:pic>
      <p:sp>
        <p:nvSpPr>
          <p:cNvPr id="3" name="Isosceles Triangle 2">
            <a:extLst>
              <a:ext uri="{FF2B5EF4-FFF2-40B4-BE49-F238E27FC236}">
                <a16:creationId xmlns:a16="http://schemas.microsoft.com/office/drawing/2014/main" id="{FCEC03ED-648E-4F42-9167-08662BC27DAE}"/>
              </a:ext>
            </a:extLst>
          </p:cNvPr>
          <p:cNvSpPr/>
          <p:nvPr/>
        </p:nvSpPr>
        <p:spPr>
          <a:xfrm>
            <a:off x="4558024" y="-132787"/>
            <a:ext cx="8692982" cy="7280766"/>
          </a:xfrm>
          <a:custGeom>
            <a:avLst/>
            <a:gdLst>
              <a:gd name="connsiteX0" fmla="*/ 0 w 7282078"/>
              <a:gd name="connsiteY0" fmla="*/ 6858000 h 6858000"/>
              <a:gd name="connsiteX1" fmla="*/ 3641039 w 7282078"/>
              <a:gd name="connsiteY1" fmla="*/ 0 h 6858000"/>
              <a:gd name="connsiteX2" fmla="*/ 7282078 w 7282078"/>
              <a:gd name="connsiteY2" fmla="*/ 6858000 h 6858000"/>
              <a:gd name="connsiteX3" fmla="*/ 0 w 7282078"/>
              <a:gd name="connsiteY3" fmla="*/ 6858000 h 6858000"/>
              <a:gd name="connsiteX0" fmla="*/ 0 w 7290250"/>
              <a:gd name="connsiteY0" fmla="*/ 6866389 h 6866389"/>
              <a:gd name="connsiteX1" fmla="*/ 7290250 w 7290250"/>
              <a:gd name="connsiteY1" fmla="*/ 0 h 6866389"/>
              <a:gd name="connsiteX2" fmla="*/ 7282078 w 7290250"/>
              <a:gd name="connsiteY2" fmla="*/ 6866389 h 6866389"/>
              <a:gd name="connsiteX3" fmla="*/ 0 w 7290250"/>
              <a:gd name="connsiteY3" fmla="*/ 6866389 h 6866389"/>
              <a:gd name="connsiteX0" fmla="*/ 0 w 7290250"/>
              <a:gd name="connsiteY0" fmla="*/ 6869985 h 6869985"/>
              <a:gd name="connsiteX1" fmla="*/ 7290250 w 7290250"/>
              <a:gd name="connsiteY1" fmla="*/ 3596 h 6869985"/>
              <a:gd name="connsiteX2" fmla="*/ 7282078 w 7290250"/>
              <a:gd name="connsiteY2" fmla="*/ 6869985 h 6869985"/>
              <a:gd name="connsiteX3" fmla="*/ 0 w 7290250"/>
              <a:gd name="connsiteY3" fmla="*/ 6869985 h 6869985"/>
              <a:gd name="connsiteX0" fmla="*/ 0 w 7290250"/>
              <a:gd name="connsiteY0" fmla="*/ 6869985 h 6869985"/>
              <a:gd name="connsiteX1" fmla="*/ 7290250 w 7290250"/>
              <a:gd name="connsiteY1" fmla="*/ 3596 h 6869985"/>
              <a:gd name="connsiteX2" fmla="*/ 7282078 w 7290250"/>
              <a:gd name="connsiteY2" fmla="*/ 6869985 h 6869985"/>
              <a:gd name="connsiteX3" fmla="*/ 0 w 7290250"/>
              <a:gd name="connsiteY3" fmla="*/ 6869985 h 6869985"/>
              <a:gd name="connsiteX0" fmla="*/ 0 w 7290250"/>
              <a:gd name="connsiteY0" fmla="*/ 6869985 h 6869985"/>
              <a:gd name="connsiteX1" fmla="*/ 7290250 w 7290250"/>
              <a:gd name="connsiteY1" fmla="*/ 3596 h 6869985"/>
              <a:gd name="connsiteX2" fmla="*/ 5788153 w 7290250"/>
              <a:gd name="connsiteY2" fmla="*/ 4353287 h 6869985"/>
              <a:gd name="connsiteX3" fmla="*/ 0 w 7290250"/>
              <a:gd name="connsiteY3" fmla="*/ 6869985 h 6869985"/>
              <a:gd name="connsiteX0" fmla="*/ 0 w 7946312"/>
              <a:gd name="connsiteY0" fmla="*/ 7280765 h 7280765"/>
              <a:gd name="connsiteX1" fmla="*/ 7946312 w 7946312"/>
              <a:gd name="connsiteY1" fmla="*/ 3315 h 7280765"/>
              <a:gd name="connsiteX2" fmla="*/ 5788153 w 7946312"/>
              <a:gd name="connsiteY2" fmla="*/ 4764067 h 7280765"/>
              <a:gd name="connsiteX3" fmla="*/ 0 w 7946312"/>
              <a:gd name="connsiteY3" fmla="*/ 7280765 h 7280765"/>
              <a:gd name="connsiteX0" fmla="*/ 0 w 7946312"/>
              <a:gd name="connsiteY0" fmla="*/ 7280765 h 7280765"/>
              <a:gd name="connsiteX1" fmla="*/ 7946312 w 7946312"/>
              <a:gd name="connsiteY1" fmla="*/ 3315 h 7280765"/>
              <a:gd name="connsiteX2" fmla="*/ 7835383 w 7946312"/>
              <a:gd name="connsiteY2" fmla="*/ 2549375 h 7280765"/>
              <a:gd name="connsiteX3" fmla="*/ 0 w 7946312"/>
              <a:gd name="connsiteY3" fmla="*/ 7280765 h 7280765"/>
            </a:gdLst>
            <a:ahLst/>
            <a:cxnLst>
              <a:cxn ang="0">
                <a:pos x="connsiteX0" y="connsiteY0"/>
              </a:cxn>
              <a:cxn ang="0">
                <a:pos x="connsiteX1" y="connsiteY1"/>
              </a:cxn>
              <a:cxn ang="0">
                <a:pos x="connsiteX2" y="connsiteY2"/>
              </a:cxn>
              <a:cxn ang="0">
                <a:pos x="connsiteX3" y="connsiteY3"/>
              </a:cxn>
            </a:cxnLst>
            <a:rect l="l" t="t" r="r" b="b"/>
            <a:pathLst>
              <a:path w="7946312" h="7280765">
                <a:moveTo>
                  <a:pt x="0" y="7280765"/>
                </a:moveTo>
                <a:cubicBezTo>
                  <a:pt x="2430083" y="4991969"/>
                  <a:pt x="-733569" y="-149086"/>
                  <a:pt x="7946312" y="3315"/>
                </a:cubicBezTo>
                <a:lnTo>
                  <a:pt x="7835383" y="2549375"/>
                </a:lnTo>
                <a:cubicBezTo>
                  <a:pt x="3013002" y="-4530933"/>
                  <a:pt x="2427359" y="7280765"/>
                  <a:pt x="0" y="7280765"/>
                </a:cubicBezTo>
                <a:close/>
              </a:path>
            </a:pathLst>
          </a:custGeom>
          <a:solidFill>
            <a:srgbClr val="B8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CEDF3-49A9-4B9A-B034-D1C361C54A77}"/>
              </a:ext>
            </a:extLst>
          </p:cNvPr>
          <p:cNvSpPr>
            <a:spLocks noGrp="1"/>
          </p:cNvSpPr>
          <p:nvPr>
            <p:ph type="title"/>
          </p:nvPr>
        </p:nvSpPr>
        <p:spPr>
          <a:xfrm>
            <a:off x="134521" y="71453"/>
            <a:ext cx="10599740" cy="1593826"/>
          </a:xfrm>
        </p:spPr>
        <p:txBody>
          <a:bodyPr>
            <a:noAutofit/>
          </a:bodyPr>
          <a:lstStyle/>
          <a:p>
            <a:r>
              <a:rPr lang="es-AR" sz="4800" b="1" dirty="0">
                <a:latin typeface="Open Sans Condensed" panose="020B0806030504020204" pitchFamily="34" charset="0"/>
                <a:ea typeface="Open Sans Condensed" panose="020B0806030504020204" pitchFamily="34" charset="0"/>
                <a:cs typeface="Open Sans Condensed" panose="020B0806030504020204" pitchFamily="34" charset="0"/>
              </a:rPr>
              <a:t>Integrar </a:t>
            </a:r>
            <a:r>
              <a:rPr lang="es-AR" sz="4800" b="1" dirty="0" err="1">
                <a:latin typeface="Open Sans Condensed" panose="020B0806030504020204" pitchFamily="34" charset="0"/>
                <a:ea typeface="Open Sans Condensed" panose="020B0806030504020204" pitchFamily="34" charset="0"/>
                <a:cs typeface="Open Sans Condensed" panose="020B0806030504020204" pitchFamily="34" charset="0"/>
              </a:rPr>
              <a:t>PowerBI</a:t>
            </a:r>
            <a:r>
              <a:rPr lang="es-AR" sz="4800" b="1" dirty="0">
                <a:latin typeface="Open Sans Condensed" panose="020B0806030504020204" pitchFamily="34" charset="0"/>
                <a:ea typeface="Open Sans Condensed" panose="020B0806030504020204" pitchFamily="34" charset="0"/>
                <a:cs typeface="Open Sans Condensed" panose="020B0806030504020204" pitchFamily="34" charset="0"/>
              </a:rPr>
              <a:t> a EDW</a:t>
            </a:r>
          </a:p>
        </p:txBody>
      </p:sp>
      <p:pic>
        <p:nvPicPr>
          <p:cNvPr id="9" name="Picture 8">
            <a:extLst>
              <a:ext uri="{FF2B5EF4-FFF2-40B4-BE49-F238E27FC236}">
                <a16:creationId xmlns:a16="http://schemas.microsoft.com/office/drawing/2014/main" id="{D57CC2E8-2BD2-4E07-A4B7-1261065A88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0295" y="3179292"/>
            <a:ext cx="2043730" cy="1857176"/>
          </a:xfrm>
          <a:prstGeom prst="rect">
            <a:avLst/>
          </a:prstGeom>
          <a:ln w="38100" cap="sq">
            <a:solidFill>
              <a:srgbClr val="B8F4F4"/>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08EBA59C-1F84-4F27-8EC9-0710C7793A5D}"/>
              </a:ext>
            </a:extLst>
          </p:cNvPr>
          <p:cNvSpPr txBox="1"/>
          <p:nvPr/>
        </p:nvSpPr>
        <p:spPr>
          <a:xfrm>
            <a:off x="2421459" y="3045931"/>
            <a:ext cx="2561920" cy="584775"/>
          </a:xfrm>
          <a:prstGeom prst="rect">
            <a:avLst/>
          </a:prstGeom>
          <a:noFill/>
        </p:spPr>
        <p:txBody>
          <a:bodyPr wrap="none" rtlCol="0">
            <a:spAutoFit/>
          </a:bodyPr>
          <a:lstStyle/>
          <a:p>
            <a:r>
              <a:rPr lang="en-US" sz="3200" dirty="0">
                <a:latin typeface="Open Sans Condensed" panose="020B0806030504020204" pitchFamily="34" charset="0"/>
                <a:ea typeface="Open Sans Condensed" panose="020B0806030504020204" pitchFamily="34" charset="0"/>
                <a:cs typeface="Open Sans Condensed" panose="020B0806030504020204" pitchFamily="34" charset="0"/>
              </a:rPr>
              <a:t>Maxi Accotto</a:t>
            </a:r>
          </a:p>
        </p:txBody>
      </p:sp>
      <p:sp>
        <p:nvSpPr>
          <p:cNvPr id="7" name="TextBox 6">
            <a:extLst>
              <a:ext uri="{FF2B5EF4-FFF2-40B4-BE49-F238E27FC236}">
                <a16:creationId xmlns:a16="http://schemas.microsoft.com/office/drawing/2014/main" id="{261D6319-7F38-402F-BBD7-0ADBA76F3D01}"/>
              </a:ext>
            </a:extLst>
          </p:cNvPr>
          <p:cNvSpPr txBox="1"/>
          <p:nvPr/>
        </p:nvSpPr>
        <p:spPr>
          <a:xfrm>
            <a:off x="2412097" y="3611419"/>
            <a:ext cx="4120872" cy="1785104"/>
          </a:xfrm>
          <a:prstGeom prst="rect">
            <a:avLst/>
          </a:prstGeom>
          <a:noFill/>
        </p:spPr>
        <p:txBody>
          <a:bodyPr wrap="none" rtlCol="0">
            <a:spAutoFit/>
          </a:bodyPr>
          <a:lstStyle/>
          <a:p>
            <a:r>
              <a:rPr lang="en-US" sz="2200" b="1" dirty="0">
                <a:latin typeface="Open Sans Condensed" panose="020B0806030504020204" pitchFamily="34" charset="0"/>
                <a:ea typeface="Open Sans Condensed" panose="020B0806030504020204" pitchFamily="34" charset="0"/>
                <a:cs typeface="Open Sans Condensed" panose="020B0806030504020204" pitchFamily="34" charset="0"/>
              </a:rPr>
              <a:t>Microsoft MVP Data Platform</a:t>
            </a:r>
          </a:p>
          <a:p>
            <a:r>
              <a:rPr lang="en-US" sz="2200" b="1" dirty="0">
                <a:latin typeface="Open Sans Condensed" panose="020B0806030504020204" pitchFamily="34" charset="0"/>
                <a:ea typeface="Open Sans Condensed" panose="020B0806030504020204" pitchFamily="34" charset="0"/>
                <a:cs typeface="Open Sans Condensed" panose="020B0806030504020204" pitchFamily="34" charset="0"/>
              </a:rPr>
              <a:t>@</a:t>
            </a:r>
            <a:r>
              <a:rPr lang="en-US" sz="2200" b="1" dirty="0" err="1">
                <a:latin typeface="Open Sans Condensed" panose="020B0806030504020204" pitchFamily="34" charset="0"/>
                <a:ea typeface="Open Sans Condensed" panose="020B0806030504020204" pitchFamily="34" charset="0"/>
                <a:cs typeface="Open Sans Condensed" panose="020B0806030504020204" pitchFamily="34" charset="0"/>
              </a:rPr>
              <a:t>maxiaccotto</a:t>
            </a:r>
            <a:endParaRPr lang="en-US" sz="2200" b="1" dirty="0">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US" sz="22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Triggerdb.com | Socio </a:t>
            </a:r>
            <a:r>
              <a:rPr lang="en-US" sz="22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Gerente</a:t>
            </a:r>
            <a:endParaRPr lang="en-US" sz="22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r>
              <a:rPr lang="en-US" sz="2200" dirty="0">
                <a:latin typeface="Open Sans Condensed Light" panose="020B0306030504020204" pitchFamily="34" charset="0"/>
                <a:ea typeface="Open Sans Condensed Light" panose="020B0306030504020204" pitchFamily="34" charset="0"/>
                <a:cs typeface="Open Sans Condensed Light" panose="020B0306030504020204" pitchFamily="34" charset="0"/>
                <a:hlinkClick r:id="rId5"/>
              </a:rPr>
              <a:t>https://Blogs.triggerdb.com</a:t>
            </a:r>
            <a:endParaRPr lang="en-US" sz="22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endParaRPr lang="en-US" sz="22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0" name="Rectangle 9">
            <a:extLst>
              <a:ext uri="{FF2B5EF4-FFF2-40B4-BE49-F238E27FC236}">
                <a16:creationId xmlns:a16="http://schemas.microsoft.com/office/drawing/2014/main" id="{E78BECE9-EE76-43CE-95FB-DE770B6D95FB}"/>
              </a:ext>
            </a:extLst>
          </p:cNvPr>
          <p:cNvSpPr/>
          <p:nvPr/>
        </p:nvSpPr>
        <p:spPr>
          <a:xfrm>
            <a:off x="0" y="0"/>
            <a:ext cx="12192000" cy="6858000"/>
          </a:xfrm>
          <a:prstGeom prst="rect">
            <a:avLst/>
          </a:prstGeom>
          <a:noFill/>
          <a:ln w="76200">
            <a:solidFill>
              <a:srgbClr val="B8F4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F9FC4B-C77F-4025-9F02-1CCCCDEDDC17}"/>
              </a:ext>
            </a:extLst>
          </p:cNvPr>
          <p:cNvSpPr txBox="1"/>
          <p:nvPr/>
        </p:nvSpPr>
        <p:spPr>
          <a:xfrm>
            <a:off x="6662657" y="5765360"/>
            <a:ext cx="1758815" cy="369332"/>
          </a:xfrm>
          <a:prstGeom prst="rect">
            <a:avLst/>
          </a:prstGeom>
          <a:noFill/>
        </p:spPr>
        <p:txBody>
          <a:bodyPr wrap="none" rtlCol="0">
            <a:spAutoFit/>
          </a:bodyPr>
          <a:lstStyle/>
          <a:p>
            <a:r>
              <a:rPr lang="en-US" dirty="0">
                <a:latin typeface="Open Sans Condensed" panose="020B0806030504020204" pitchFamily="34" charset="0"/>
                <a:ea typeface="Open Sans Condensed" panose="020B0806030504020204" pitchFamily="34" charset="0"/>
                <a:cs typeface="Open Sans Condensed" panose="020B0806030504020204" pitchFamily="34" charset="0"/>
              </a:rPr>
              <a:t>Argentina Edition</a:t>
            </a:r>
          </a:p>
        </p:txBody>
      </p:sp>
      <p:sp>
        <p:nvSpPr>
          <p:cNvPr id="12" name="TextBox 11">
            <a:extLst>
              <a:ext uri="{FF2B5EF4-FFF2-40B4-BE49-F238E27FC236}">
                <a16:creationId xmlns:a16="http://schemas.microsoft.com/office/drawing/2014/main" id="{73BBD29D-F34D-4C62-83F7-B9193052AC36}"/>
              </a:ext>
            </a:extLst>
          </p:cNvPr>
          <p:cNvSpPr txBox="1"/>
          <p:nvPr/>
        </p:nvSpPr>
        <p:spPr>
          <a:xfrm>
            <a:off x="6838186" y="6095003"/>
            <a:ext cx="1407758" cy="369332"/>
          </a:xfrm>
          <a:prstGeom prst="rect">
            <a:avLst/>
          </a:prstGeom>
          <a:noFill/>
        </p:spPr>
        <p:txBody>
          <a:bodyPr wrap="none" rtlCol="0">
            <a:spAutoFit/>
          </a:bodyPr>
          <a:lstStyle/>
          <a:p>
            <a:r>
              <a:rPr lang="en-US" dirty="0">
                <a:latin typeface="Open Sans Condensed" panose="020B0806030504020204" pitchFamily="34" charset="0"/>
                <a:ea typeface="Open Sans Condensed" panose="020B0806030504020204" pitchFamily="34" charset="0"/>
                <a:cs typeface="Open Sans Condensed" panose="020B0806030504020204" pitchFamily="34" charset="0"/>
              </a:rPr>
              <a:t>Junio 16 2020</a:t>
            </a:r>
          </a:p>
        </p:txBody>
      </p:sp>
    </p:spTree>
    <p:extLst>
      <p:ext uri="{BB962C8B-B14F-4D97-AF65-F5344CB8AC3E}">
        <p14:creationId xmlns:p14="http://schemas.microsoft.com/office/powerpoint/2010/main" val="2749209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AAB80071-3043-46C0-B33D-77C2965F5DF5}"/>
              </a:ext>
            </a:extLst>
          </p:cNvPr>
          <p:cNvSpPr/>
          <p:nvPr/>
        </p:nvSpPr>
        <p:spPr bwMode="auto">
          <a:xfrm>
            <a:off x="4210549" y="4290435"/>
            <a:ext cx="1643137" cy="1223093"/>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EFAFE247-08E1-4D7B-B16C-0EE2677B8044}"/>
              </a:ext>
            </a:extLst>
          </p:cNvPr>
          <p:cNvSpPr/>
          <p:nvPr/>
        </p:nvSpPr>
        <p:spPr bwMode="auto">
          <a:xfrm>
            <a:off x="6753855" y="4298291"/>
            <a:ext cx="1643137" cy="1223093"/>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C0874B7F-AA49-4510-9B46-F2A3EE0B3B1F}"/>
              </a:ext>
            </a:extLst>
          </p:cNvPr>
          <p:cNvSpPr/>
          <p:nvPr/>
        </p:nvSpPr>
        <p:spPr bwMode="auto">
          <a:xfrm>
            <a:off x="7035049" y="2392775"/>
            <a:ext cx="1405221" cy="1092659"/>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9" name="Rectangle 168">
            <a:extLst>
              <a:ext uri="{FF2B5EF4-FFF2-40B4-BE49-F238E27FC236}">
                <a16:creationId xmlns:a16="http://schemas.microsoft.com/office/drawing/2014/main" id="{7A0367CA-A7B6-40FA-B51D-028DE4E5F72C}"/>
              </a:ext>
            </a:extLst>
          </p:cNvPr>
          <p:cNvSpPr/>
          <p:nvPr/>
        </p:nvSpPr>
        <p:spPr bwMode="auto">
          <a:xfrm>
            <a:off x="5431151" y="2086917"/>
            <a:ext cx="1063496" cy="1246139"/>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0810652F-157F-4999-BFE4-A4BE133338A4}"/>
              </a:ext>
            </a:extLst>
          </p:cNvPr>
          <p:cNvSpPr/>
          <p:nvPr/>
        </p:nvSpPr>
        <p:spPr bwMode="auto">
          <a:xfrm>
            <a:off x="3899092" y="2932256"/>
            <a:ext cx="1011505" cy="927761"/>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7" name="Freeform 266">
            <a:extLst>
              <a:ext uri="{FF2B5EF4-FFF2-40B4-BE49-F238E27FC236}">
                <a16:creationId xmlns:a16="http://schemas.microsoft.com/office/drawing/2014/main" id="{6EEF1465-140F-4D66-93DB-CA11ED659035}"/>
              </a:ext>
            </a:extLst>
          </p:cNvPr>
          <p:cNvSpPr>
            <a:spLocks noChangeAspect="1"/>
          </p:cNvSpPr>
          <p:nvPr/>
        </p:nvSpPr>
        <p:spPr bwMode="black">
          <a:xfrm>
            <a:off x="4559783" y="2822130"/>
            <a:ext cx="3201912" cy="189361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2"/>
          </a:solidFill>
          <a:ln>
            <a:solidFill>
              <a:schemeClr val="accent1"/>
            </a:solidFill>
          </a:ln>
        </p:spPr>
        <p:txBody>
          <a:bodyPr vert="horz" wrap="square" lIns="89606" tIns="44804" rIns="89606" bIns="4480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2C2C2C"/>
              </a:solidFill>
              <a:effectLst/>
              <a:uLnTx/>
              <a:uFillTx/>
              <a:latin typeface="Segoe UI"/>
              <a:ea typeface="+mn-ea"/>
              <a:cs typeface="+mn-cs"/>
            </a:endParaRPr>
          </a:p>
        </p:txBody>
      </p:sp>
      <p:sp>
        <p:nvSpPr>
          <p:cNvPr id="2" name="Title 1"/>
          <p:cNvSpPr>
            <a:spLocks noGrp="1"/>
          </p:cNvSpPr>
          <p:nvPr>
            <p:ph type="title"/>
          </p:nvPr>
        </p:nvSpPr>
        <p:spPr>
          <a:xfrm>
            <a:off x="1365820" y="-5223"/>
            <a:ext cx="10515600" cy="1210457"/>
          </a:xfrm>
        </p:spPr>
        <p:txBody>
          <a:bodyPr>
            <a:normAutofit/>
          </a:bodyPr>
          <a:lstStyle/>
          <a:p>
            <a:r>
              <a:rPr lang="en-US" dirty="0"/>
              <a:t>Analysis Services</a:t>
            </a:r>
            <a:br>
              <a:rPr lang="en-US" dirty="0"/>
            </a:br>
            <a:r>
              <a:rPr lang="en-US" sz="3136" dirty="0">
                <a:gradFill>
                  <a:gsLst>
                    <a:gs pos="1250">
                      <a:schemeClr val="tx2"/>
                    </a:gs>
                    <a:gs pos="100000">
                      <a:schemeClr val="tx2"/>
                    </a:gs>
                  </a:gsLst>
                  <a:lin ang="5400000" scaled="0"/>
                </a:gradFill>
              </a:rPr>
              <a:t>Analysis Services </a:t>
            </a:r>
            <a:endParaRPr lang="en-US" dirty="0">
              <a:gradFill>
                <a:gsLst>
                  <a:gs pos="1250">
                    <a:schemeClr val="tx2"/>
                  </a:gs>
                  <a:gs pos="100000">
                    <a:schemeClr val="tx2"/>
                  </a:gs>
                </a:gsLst>
                <a:lin ang="5400000" scaled="0"/>
              </a:gradFill>
            </a:endParaRPr>
          </a:p>
        </p:txBody>
      </p:sp>
      <p:sp>
        <p:nvSpPr>
          <p:cNvPr id="151" name="Rectangle 150"/>
          <p:cNvSpPr/>
          <p:nvPr/>
        </p:nvSpPr>
        <p:spPr>
          <a:xfrm>
            <a:off x="3825541" y="1567677"/>
            <a:ext cx="1772991" cy="290038"/>
          </a:xfrm>
          <a:prstGeom prst="rect">
            <a:avLst/>
          </a:prstGeom>
        </p:spPr>
        <p:txBody>
          <a:bodyPr wrap="none">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solidFill>
                  <a:srgbClr val="0070C0"/>
                </a:solidFill>
                <a:effectLst/>
                <a:uLnTx/>
                <a:uFillTx/>
                <a:latin typeface="Segoe UI"/>
                <a:ea typeface="+mn-ea"/>
                <a:cs typeface="+mn-cs"/>
              </a:rPr>
              <a:t>BI semantic model</a:t>
            </a:r>
          </a:p>
        </p:txBody>
      </p:sp>
      <p:sp>
        <p:nvSpPr>
          <p:cNvPr id="156" name="TextBox 155"/>
          <p:cNvSpPr txBox="1"/>
          <p:nvPr/>
        </p:nvSpPr>
        <p:spPr>
          <a:xfrm>
            <a:off x="6619327" y="5150071"/>
            <a:ext cx="1912192" cy="287956"/>
          </a:xfrm>
          <a:prstGeom prst="rect">
            <a:avLst/>
          </a:prstGeom>
          <a:noFill/>
        </p:spPr>
        <p:txBody>
          <a:bodyPr wrap="square" lIns="89630" tIns="89630" rIns="89630" bIns="44814" rtlCol="0" anchor="ctr">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077" b="1" i="0" u="none" strike="noStrike" kern="0" cap="none" spc="0" normalizeH="0" baseline="0" noProof="0" dirty="0">
                <a:ln>
                  <a:noFill/>
                </a:ln>
                <a:solidFill>
                  <a:srgbClr val="0078D7"/>
                </a:solidFill>
                <a:effectLst/>
                <a:uLnTx/>
                <a:uFillTx/>
                <a:latin typeface="Segoe UI"/>
                <a:ea typeface="+mn-ea"/>
                <a:cs typeface="+mn-cs"/>
              </a:rPr>
              <a:t>Business logic &amp; metrics</a:t>
            </a:r>
          </a:p>
        </p:txBody>
      </p:sp>
      <p:sp>
        <p:nvSpPr>
          <p:cNvPr id="157" name="Freeform 9"/>
          <p:cNvSpPr>
            <a:spLocks noChangeAspect="1" noEditPoints="1"/>
          </p:cNvSpPr>
          <p:nvPr/>
        </p:nvSpPr>
        <p:spPr bwMode="black">
          <a:xfrm>
            <a:off x="7445174" y="4656447"/>
            <a:ext cx="579432" cy="4698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rgbClr val="0070C0"/>
            </a:solid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dirty="0">
              <a:ln>
                <a:noFill/>
              </a:ln>
              <a:solidFill>
                <a:srgbClr val="2C2C2C"/>
              </a:solidFill>
              <a:effectLst/>
              <a:uLnTx/>
              <a:uFillTx/>
              <a:latin typeface="Segoe UI"/>
              <a:ea typeface="+mn-ea"/>
              <a:cs typeface="+mn-cs"/>
            </a:endParaRPr>
          </a:p>
        </p:txBody>
      </p:sp>
      <p:sp>
        <p:nvSpPr>
          <p:cNvPr id="163" name="TextBox 162"/>
          <p:cNvSpPr txBox="1"/>
          <p:nvPr/>
        </p:nvSpPr>
        <p:spPr>
          <a:xfrm>
            <a:off x="7154654" y="3024425"/>
            <a:ext cx="1447545" cy="287956"/>
          </a:xfrm>
          <a:prstGeom prst="rect">
            <a:avLst/>
          </a:prstGeom>
          <a:noFill/>
          <a:ln>
            <a:noFill/>
          </a:ln>
        </p:spPr>
        <p:txBody>
          <a:bodyPr wrap="square" lIns="89630" tIns="89630" rIns="89630" bIns="44814" rtlCol="0" anchor="ctr">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077" b="1" i="0" u="none" strike="noStrike" kern="0" cap="none" spc="0" normalizeH="0" baseline="0" noProof="0" dirty="0">
                <a:ln>
                  <a:noFill/>
                </a:ln>
                <a:solidFill>
                  <a:srgbClr val="0078D7"/>
                </a:solidFill>
                <a:effectLst/>
                <a:uLnTx/>
                <a:uFillTx/>
                <a:latin typeface="Segoe UI"/>
                <a:ea typeface="+mn-ea"/>
                <a:cs typeface="+mn-cs"/>
              </a:rPr>
              <a:t>Data modeling</a:t>
            </a:r>
          </a:p>
        </p:txBody>
      </p:sp>
      <p:sp>
        <p:nvSpPr>
          <p:cNvPr id="175" name="Freeform 21"/>
          <p:cNvSpPr>
            <a:spLocks noChangeAspect="1" noEditPoints="1"/>
          </p:cNvSpPr>
          <p:nvPr/>
        </p:nvSpPr>
        <p:spPr bwMode="black">
          <a:xfrm>
            <a:off x="7407964" y="2555704"/>
            <a:ext cx="527207" cy="459505"/>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3" tIns="72963" rIns="91203" bIns="72963" numCol="1" spcCol="0" rtlCol="0" fromWordArt="0" anchor="t" anchorCtr="0" forceAA="0" compatLnSpc="1">
            <a:prstTxWarp prst="textNoShape">
              <a:avLst/>
            </a:prstTxWarp>
            <a:noAutofit/>
          </a:bodyPr>
          <a:lstStyle/>
          <a:p>
            <a:pPr marL="0" marR="0" lvl="0" indent="0" algn="ctr" defTabSz="464955" rtl="0" eaLnBrk="1" fontAlgn="base" latinLnBrk="0" hangingPunct="1">
              <a:lnSpc>
                <a:spcPct val="90000"/>
              </a:lnSpc>
              <a:spcBef>
                <a:spcPct val="0"/>
              </a:spcBef>
              <a:spcAft>
                <a:spcPct val="0"/>
              </a:spcAft>
              <a:buClrTx/>
              <a:buSzTx/>
              <a:buFontTx/>
              <a:buNone/>
              <a:tabLst/>
              <a:defRPr/>
            </a:pPr>
            <a:endParaRPr kumimoji="0" lang="en-US"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TextBox 184"/>
          <p:cNvSpPr txBox="1"/>
          <p:nvPr/>
        </p:nvSpPr>
        <p:spPr>
          <a:xfrm>
            <a:off x="5463268" y="2645731"/>
            <a:ext cx="929557" cy="287956"/>
          </a:xfrm>
          <a:prstGeom prst="rect">
            <a:avLst/>
          </a:prstGeom>
          <a:noFill/>
        </p:spPr>
        <p:txBody>
          <a:bodyPr wrap="square" lIns="89630" tIns="89630" rIns="89630" bIns="44814" rtlCol="0" anchor="ctr">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077" b="1" i="0" u="none" strike="noStrike" kern="0" cap="none" spc="0" normalizeH="0" baseline="0" noProof="0" dirty="0">
                <a:ln>
                  <a:noFill/>
                </a:ln>
                <a:solidFill>
                  <a:srgbClr val="0078D7"/>
                </a:solidFill>
                <a:effectLst/>
                <a:uLnTx/>
                <a:uFillTx/>
                <a:latin typeface="Segoe UI"/>
                <a:ea typeface="+mn-ea"/>
                <a:cs typeface="+mn-cs"/>
              </a:rPr>
              <a:t>Security</a:t>
            </a:r>
          </a:p>
        </p:txBody>
      </p:sp>
      <p:sp>
        <p:nvSpPr>
          <p:cNvPr id="186" name="Freeform 99"/>
          <p:cNvSpPr>
            <a:spLocks noChangeAspect="1"/>
          </p:cNvSpPr>
          <p:nvPr/>
        </p:nvSpPr>
        <p:spPr bwMode="auto">
          <a:xfrm>
            <a:off x="5752117" y="2236741"/>
            <a:ext cx="299156" cy="336762"/>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solidFill>
                <a:srgbClr val="0078D7"/>
              </a:solidFill>
              <a:effectLst/>
              <a:uLnTx/>
              <a:uFillTx/>
              <a:latin typeface="Segoe UI" pitchFamily="34" charset="0"/>
              <a:ea typeface="Segoe UI" pitchFamily="34" charset="0"/>
              <a:cs typeface="Segoe UI" pitchFamily="34" charset="0"/>
            </a:endParaRPr>
          </a:p>
        </p:txBody>
      </p:sp>
      <p:pic>
        <p:nvPicPr>
          <p:cNvPr id="187" name="Picture 186"/>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5942821" y="3264578"/>
            <a:ext cx="1056088" cy="1056088"/>
          </a:xfrm>
          <a:prstGeom prst="rect">
            <a:avLst/>
          </a:prstGeom>
          <a:solidFill>
            <a:schemeClr val="tx2"/>
          </a:solidFill>
        </p:spPr>
      </p:pic>
      <p:sp>
        <p:nvSpPr>
          <p:cNvPr id="188" name="Rectangle 187"/>
          <p:cNvSpPr/>
          <p:nvPr/>
        </p:nvSpPr>
        <p:spPr>
          <a:xfrm>
            <a:off x="4848417" y="4220079"/>
            <a:ext cx="2468946" cy="336759"/>
          </a:xfrm>
          <a:prstGeom prst="rect">
            <a:avLst/>
          </a:prstGeom>
        </p:spPr>
        <p:txBody>
          <a:bodyPr wrap="none">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a:ea typeface="+mn-ea"/>
                <a:cs typeface="+mn-cs"/>
              </a:rPr>
              <a:t>        Analysis Services</a:t>
            </a:r>
          </a:p>
        </p:txBody>
      </p:sp>
      <p:sp>
        <p:nvSpPr>
          <p:cNvPr id="190" name="Freeform 214"/>
          <p:cNvSpPr/>
          <p:nvPr/>
        </p:nvSpPr>
        <p:spPr bwMode="auto">
          <a:xfrm flipH="1" flipV="1">
            <a:off x="4422828" y="4713286"/>
            <a:ext cx="403333" cy="403333"/>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1" name="TextBox 190"/>
          <p:cNvSpPr txBox="1"/>
          <p:nvPr/>
        </p:nvSpPr>
        <p:spPr>
          <a:xfrm>
            <a:off x="4136044" y="5157219"/>
            <a:ext cx="1708088" cy="287956"/>
          </a:xfrm>
          <a:prstGeom prst="rect">
            <a:avLst/>
          </a:prstGeom>
          <a:noFill/>
        </p:spPr>
        <p:txBody>
          <a:bodyPr wrap="square" lIns="89630" tIns="89630" rIns="89630" bIns="44814" rtlCol="0" anchor="ctr">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077" b="1" i="0" u="none" strike="noStrike" kern="0" cap="none" spc="0" normalizeH="0" baseline="0" noProof="0" dirty="0">
                <a:ln>
                  <a:noFill/>
                </a:ln>
                <a:solidFill>
                  <a:srgbClr val="0078D7"/>
                </a:solidFill>
                <a:effectLst/>
                <a:uLnTx/>
                <a:uFillTx/>
                <a:latin typeface="Segoe UI"/>
                <a:ea typeface="+mn-ea"/>
                <a:cs typeface="+mn-cs"/>
              </a:rPr>
              <a:t>Lifecycle management</a:t>
            </a:r>
          </a:p>
        </p:txBody>
      </p:sp>
      <p:sp>
        <p:nvSpPr>
          <p:cNvPr id="158" name="TextBox 157">
            <a:extLst>
              <a:ext uri="{FF2B5EF4-FFF2-40B4-BE49-F238E27FC236}">
                <a16:creationId xmlns:a16="http://schemas.microsoft.com/office/drawing/2014/main" id="{9E37471A-0410-4F72-80A9-70EF60889E56}"/>
              </a:ext>
            </a:extLst>
          </p:cNvPr>
          <p:cNvSpPr txBox="1"/>
          <p:nvPr/>
        </p:nvSpPr>
        <p:spPr>
          <a:xfrm>
            <a:off x="3764254" y="3449114"/>
            <a:ext cx="1112667" cy="440156"/>
          </a:xfrm>
          <a:prstGeom prst="rect">
            <a:avLst/>
          </a:prstGeom>
          <a:noFill/>
        </p:spPr>
        <p:txBody>
          <a:bodyPr wrap="square" lIns="89630" tIns="89630" rIns="89630" bIns="44814" rtlCol="0" anchor="ctr">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077" b="1" i="0" u="none" strike="noStrike" kern="0" cap="none" spc="0" normalizeH="0" baseline="0" noProof="0" dirty="0">
                <a:ln>
                  <a:noFill/>
                </a:ln>
                <a:solidFill>
                  <a:srgbClr val="0078D7"/>
                </a:solidFill>
                <a:effectLst/>
                <a:uLnTx/>
                <a:uFillTx/>
                <a:latin typeface="Segoe UI"/>
                <a:ea typeface="+mn-ea"/>
                <a:cs typeface="+mn-cs"/>
              </a:rPr>
              <a:t>In-memory cache</a:t>
            </a:r>
          </a:p>
        </p:txBody>
      </p:sp>
      <p:sp>
        <p:nvSpPr>
          <p:cNvPr id="236" name="Rectangle 235">
            <a:extLst>
              <a:ext uri="{FF2B5EF4-FFF2-40B4-BE49-F238E27FC236}">
                <a16:creationId xmlns:a16="http://schemas.microsoft.com/office/drawing/2014/main" id="{5F864092-D719-4C1E-B3C9-A81C210A3E15}"/>
              </a:ext>
            </a:extLst>
          </p:cNvPr>
          <p:cNvSpPr/>
          <p:nvPr/>
        </p:nvSpPr>
        <p:spPr bwMode="auto">
          <a:xfrm>
            <a:off x="367288" y="1824068"/>
            <a:ext cx="2220372" cy="4142114"/>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7997" tIns="91427" rIns="182854" bIns="146284"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dirty="0">
              <a:ln>
                <a:noFill/>
              </a:ln>
              <a:solidFill>
                <a:srgbClr val="2C2C2C"/>
              </a:solidFill>
              <a:effectLst/>
              <a:uLnTx/>
              <a:uFillTx/>
              <a:latin typeface="Segoe UI"/>
              <a:ea typeface="+mn-ea"/>
              <a:cs typeface="+mn-cs"/>
            </a:endParaRPr>
          </a:p>
        </p:txBody>
      </p:sp>
      <p:sp>
        <p:nvSpPr>
          <p:cNvPr id="237" name="TextBox 236">
            <a:extLst>
              <a:ext uri="{FF2B5EF4-FFF2-40B4-BE49-F238E27FC236}">
                <a16:creationId xmlns:a16="http://schemas.microsoft.com/office/drawing/2014/main" id="{04863FC8-C559-4409-B51F-E652E787875D}"/>
              </a:ext>
            </a:extLst>
          </p:cNvPr>
          <p:cNvSpPr txBox="1"/>
          <p:nvPr/>
        </p:nvSpPr>
        <p:spPr>
          <a:xfrm>
            <a:off x="474935" y="4010420"/>
            <a:ext cx="1989138" cy="1878120"/>
          </a:xfrm>
          <a:prstGeom prst="rect">
            <a:avLst/>
          </a:prstGeom>
          <a:solidFill>
            <a:srgbClr val="505050">
              <a:lumMod val="60000"/>
              <a:lumOff val="40000"/>
            </a:srgbClr>
          </a:solidFill>
        </p:spPr>
        <p:txBody>
          <a:bodyPr wrap="square" lIns="91427" tIns="91427"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On-premises</a:t>
            </a:r>
          </a:p>
        </p:txBody>
      </p:sp>
      <p:sp>
        <p:nvSpPr>
          <p:cNvPr id="238" name="TextBox 237">
            <a:extLst>
              <a:ext uri="{FF2B5EF4-FFF2-40B4-BE49-F238E27FC236}">
                <a16:creationId xmlns:a16="http://schemas.microsoft.com/office/drawing/2014/main" id="{D233B448-4201-4CAF-BA15-657C22B90787}"/>
              </a:ext>
            </a:extLst>
          </p:cNvPr>
          <p:cNvSpPr txBox="1"/>
          <p:nvPr/>
        </p:nvSpPr>
        <p:spPr>
          <a:xfrm>
            <a:off x="482903" y="1978058"/>
            <a:ext cx="1989138" cy="1878120"/>
          </a:xfrm>
          <a:prstGeom prst="rect">
            <a:avLst/>
          </a:prstGeom>
          <a:solidFill>
            <a:srgbClr val="505050">
              <a:lumMod val="60000"/>
              <a:lumOff val="40000"/>
            </a:srgbClr>
          </a:solidFill>
        </p:spPr>
        <p:txBody>
          <a:bodyPr wrap="square" lIns="91427" tIns="91427"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Cloud</a:t>
            </a:r>
          </a:p>
        </p:txBody>
      </p:sp>
      <p:grpSp>
        <p:nvGrpSpPr>
          <p:cNvPr id="239" name="Group 238">
            <a:extLst>
              <a:ext uri="{FF2B5EF4-FFF2-40B4-BE49-F238E27FC236}">
                <a16:creationId xmlns:a16="http://schemas.microsoft.com/office/drawing/2014/main" id="{5E5604A1-6045-4A51-BAAC-C4166D492235}"/>
              </a:ext>
            </a:extLst>
          </p:cNvPr>
          <p:cNvGrpSpPr>
            <a:grpSpLocks/>
          </p:cNvGrpSpPr>
          <p:nvPr/>
        </p:nvGrpSpPr>
        <p:grpSpPr>
          <a:xfrm>
            <a:off x="2723370" y="2758324"/>
            <a:ext cx="594638" cy="2170060"/>
            <a:chOff x="2814452" y="3508016"/>
            <a:chExt cx="1140031" cy="1626177"/>
          </a:xfrm>
        </p:grpSpPr>
        <p:cxnSp>
          <p:nvCxnSpPr>
            <p:cNvPr id="240" name="Straight Connector 239">
              <a:extLst>
                <a:ext uri="{FF2B5EF4-FFF2-40B4-BE49-F238E27FC236}">
                  <a16:creationId xmlns:a16="http://schemas.microsoft.com/office/drawing/2014/main" id="{7A3398E0-042B-45AA-9C42-E6BC42D113B6}"/>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241" name="Straight Arrow Connector 240">
              <a:extLst>
                <a:ext uri="{FF2B5EF4-FFF2-40B4-BE49-F238E27FC236}">
                  <a16:creationId xmlns:a16="http://schemas.microsoft.com/office/drawing/2014/main" id="{BF23265D-E978-4A6F-86D9-A51169513FA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2" name="Straight Arrow Connector 241">
              <a:extLst>
                <a:ext uri="{FF2B5EF4-FFF2-40B4-BE49-F238E27FC236}">
                  <a16:creationId xmlns:a16="http://schemas.microsoft.com/office/drawing/2014/main" id="{74827A11-61EB-4058-A2D8-1BC597C19A42}"/>
                </a:ext>
              </a:extLst>
            </p:cNvPr>
            <p:cNvCxnSpPr/>
            <p:nvPr/>
          </p:nvCxnSpPr>
          <p:spPr>
            <a:xfrm flipH="1">
              <a:off x="2814454" y="5119480"/>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3" name="Straight Arrow Connector 242">
              <a:extLst>
                <a:ext uri="{FF2B5EF4-FFF2-40B4-BE49-F238E27FC236}">
                  <a16:creationId xmlns:a16="http://schemas.microsoft.com/office/drawing/2014/main" id="{AD7E40BB-17EC-42DE-B8BE-405F0A330305}"/>
                </a:ext>
              </a:extLst>
            </p:cNvPr>
            <p:cNvCxnSpPr/>
            <p:nvPr/>
          </p:nvCxnSpPr>
          <p:spPr>
            <a:xfrm rot="10800000" flipH="1">
              <a:off x="3408217" y="4334991"/>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244" name="Rectangle 243">
            <a:extLst>
              <a:ext uri="{FF2B5EF4-FFF2-40B4-BE49-F238E27FC236}">
                <a16:creationId xmlns:a16="http://schemas.microsoft.com/office/drawing/2014/main" id="{9DAC4E0F-9938-4F87-95E5-AD655A496BE5}"/>
              </a:ext>
            </a:extLst>
          </p:cNvPr>
          <p:cNvSpPr/>
          <p:nvPr/>
        </p:nvSpPr>
        <p:spPr>
          <a:xfrm>
            <a:off x="425397" y="1562050"/>
            <a:ext cx="1279336" cy="290038"/>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E6E6E6">
                    <a:lumMod val="50000"/>
                  </a:srgbClr>
                </a:solidFill>
                <a:effectLst/>
                <a:uLnTx/>
                <a:uFillTx/>
                <a:latin typeface="Segoe UI"/>
                <a:ea typeface="+mn-ea"/>
                <a:cs typeface="+mn-cs"/>
              </a:rPr>
              <a:t>Data sources</a:t>
            </a:r>
          </a:p>
        </p:txBody>
      </p:sp>
      <p:grpSp>
        <p:nvGrpSpPr>
          <p:cNvPr id="245" name="Group 30">
            <a:extLst>
              <a:ext uri="{FF2B5EF4-FFF2-40B4-BE49-F238E27FC236}">
                <a16:creationId xmlns:a16="http://schemas.microsoft.com/office/drawing/2014/main" id="{6A27C7E7-28FB-4122-A096-81430FAC993D}"/>
              </a:ext>
            </a:extLst>
          </p:cNvPr>
          <p:cNvGrpSpPr>
            <a:grpSpLocks noChangeAspect="1"/>
          </p:cNvGrpSpPr>
          <p:nvPr/>
        </p:nvGrpSpPr>
        <p:grpSpPr bwMode="auto">
          <a:xfrm>
            <a:off x="618458" y="4630381"/>
            <a:ext cx="206926" cy="272092"/>
            <a:chOff x="2455" y="3797"/>
            <a:chExt cx="308" cy="405"/>
          </a:xfrm>
        </p:grpSpPr>
        <p:sp>
          <p:nvSpPr>
            <p:cNvPr id="246" name="AutoShape 29">
              <a:extLst>
                <a:ext uri="{FF2B5EF4-FFF2-40B4-BE49-F238E27FC236}">
                  <a16:creationId xmlns:a16="http://schemas.microsoft.com/office/drawing/2014/main" id="{5A1BEE2E-2A04-4384-A157-A0D3FAF07011}"/>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7" name="Freeform 31">
              <a:extLst>
                <a:ext uri="{FF2B5EF4-FFF2-40B4-BE49-F238E27FC236}">
                  <a16:creationId xmlns:a16="http://schemas.microsoft.com/office/drawing/2014/main" id="{E7BD0DD3-69E8-4BDC-97A2-FEBC345046C3}"/>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8" name="Freeform 32">
              <a:extLst>
                <a:ext uri="{FF2B5EF4-FFF2-40B4-BE49-F238E27FC236}">
                  <a16:creationId xmlns:a16="http://schemas.microsoft.com/office/drawing/2014/main" id="{B9220028-59FD-4B78-9720-41DEC6726881}"/>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9" name="Freeform 33">
              <a:extLst>
                <a:ext uri="{FF2B5EF4-FFF2-40B4-BE49-F238E27FC236}">
                  <a16:creationId xmlns:a16="http://schemas.microsoft.com/office/drawing/2014/main" id="{390086DE-7B6E-4835-B1B4-3AE651D05264}"/>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0" name="Oval 34">
              <a:extLst>
                <a:ext uri="{FF2B5EF4-FFF2-40B4-BE49-F238E27FC236}">
                  <a16:creationId xmlns:a16="http://schemas.microsoft.com/office/drawing/2014/main" id="{13C9A606-94F6-45E7-8C2F-52B3709ADCA4}"/>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1" name="Oval 35">
              <a:extLst>
                <a:ext uri="{FF2B5EF4-FFF2-40B4-BE49-F238E27FC236}">
                  <a16:creationId xmlns:a16="http://schemas.microsoft.com/office/drawing/2014/main" id="{1ABE0847-0626-459D-9187-BBD2A48CB72B}"/>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2" name="Freeform 36">
              <a:extLst>
                <a:ext uri="{FF2B5EF4-FFF2-40B4-BE49-F238E27FC236}">
                  <a16:creationId xmlns:a16="http://schemas.microsoft.com/office/drawing/2014/main" id="{549DACED-E1DD-4347-851D-A9FCBCF86599}"/>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3" name="Freeform 37">
              <a:extLst>
                <a:ext uri="{FF2B5EF4-FFF2-40B4-BE49-F238E27FC236}">
                  <a16:creationId xmlns:a16="http://schemas.microsoft.com/office/drawing/2014/main" id="{6E55A430-80B6-472B-8AE3-E465B57B0154}"/>
                </a:ext>
              </a:extLst>
            </p:cNvPr>
            <p:cNvSpPr>
              <a:spLocks/>
            </p:cNvSpPr>
            <p:nvPr/>
          </p:nvSpPr>
          <p:spPr bwMode="auto">
            <a:xfrm>
              <a:off x="2496" y="3986"/>
              <a:ext cx="63" cy="100"/>
            </a:xfrm>
            <a:custGeom>
              <a:avLst/>
              <a:gdLst>
                <a:gd name="T0" fmla="*/ 31 w 31"/>
                <a:gd name="T1" fmla="*/ 34 h 49"/>
                <a:gd name="T2" fmla="*/ 26 w 31"/>
                <a:gd name="T3" fmla="*/ 45 h 49"/>
                <a:gd name="T4" fmla="*/ 13 w 31"/>
                <a:gd name="T5" fmla="*/ 49 h 49"/>
                <a:gd name="T6" fmla="*/ 1 w 31"/>
                <a:gd name="T7" fmla="*/ 46 h 49"/>
                <a:gd name="T8" fmla="*/ 1 w 31"/>
                <a:gd name="T9" fmla="*/ 35 h 49"/>
                <a:gd name="T10" fmla="*/ 13 w 31"/>
                <a:gd name="T11" fmla="*/ 40 h 49"/>
                <a:gd name="T12" fmla="*/ 18 w 31"/>
                <a:gd name="T13" fmla="*/ 39 h 49"/>
                <a:gd name="T14" fmla="*/ 20 w 31"/>
                <a:gd name="T15" fmla="*/ 35 h 49"/>
                <a:gd name="T16" fmla="*/ 18 w 31"/>
                <a:gd name="T17" fmla="*/ 32 h 49"/>
                <a:gd name="T18" fmla="*/ 11 w 31"/>
                <a:gd name="T19" fmla="*/ 28 h 49"/>
                <a:gd name="T20" fmla="*/ 0 w 31"/>
                <a:gd name="T21" fmla="*/ 14 h 49"/>
                <a:gd name="T22" fmla="*/ 5 w 31"/>
                <a:gd name="T23" fmla="*/ 3 h 49"/>
                <a:gd name="T24" fmla="*/ 18 w 31"/>
                <a:gd name="T25" fmla="*/ 0 h 49"/>
                <a:gd name="T26" fmla="*/ 29 w 31"/>
                <a:gd name="T27" fmla="*/ 1 h 49"/>
                <a:gd name="T28" fmla="*/ 29 w 31"/>
                <a:gd name="T29" fmla="*/ 11 h 49"/>
                <a:gd name="T30" fmla="*/ 18 w 31"/>
                <a:gd name="T31" fmla="*/ 8 h 49"/>
                <a:gd name="T32" fmla="*/ 13 w 31"/>
                <a:gd name="T33" fmla="*/ 9 h 49"/>
                <a:gd name="T34" fmla="*/ 12 w 31"/>
                <a:gd name="T35" fmla="*/ 13 h 49"/>
                <a:gd name="T36" fmla="*/ 13 w 31"/>
                <a:gd name="T37" fmla="*/ 16 h 49"/>
                <a:gd name="T38" fmla="*/ 19 w 31"/>
                <a:gd name="T39" fmla="*/ 20 h 49"/>
                <a:gd name="T40" fmla="*/ 28 w 31"/>
                <a:gd name="T41" fmla="*/ 26 h 49"/>
                <a:gd name="T42" fmla="*/ 31 w 31"/>
                <a:gd name="T4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9">
                  <a:moveTo>
                    <a:pt x="31" y="34"/>
                  </a:moveTo>
                  <a:cubicBezTo>
                    <a:pt x="31" y="39"/>
                    <a:pt x="30" y="42"/>
                    <a:pt x="26" y="45"/>
                  </a:cubicBezTo>
                  <a:cubicBezTo>
                    <a:pt x="23" y="47"/>
                    <a:pt x="19" y="49"/>
                    <a:pt x="13" y="49"/>
                  </a:cubicBezTo>
                  <a:cubicBezTo>
                    <a:pt x="8" y="49"/>
                    <a:pt x="4" y="48"/>
                    <a:pt x="1" y="46"/>
                  </a:cubicBezTo>
                  <a:cubicBezTo>
                    <a:pt x="1" y="35"/>
                    <a:pt x="1" y="35"/>
                    <a:pt x="1" y="35"/>
                  </a:cubicBezTo>
                  <a:cubicBezTo>
                    <a:pt x="4" y="39"/>
                    <a:pt x="9" y="40"/>
                    <a:pt x="13" y="40"/>
                  </a:cubicBezTo>
                  <a:cubicBezTo>
                    <a:pt x="15" y="40"/>
                    <a:pt x="17" y="40"/>
                    <a:pt x="18" y="39"/>
                  </a:cubicBezTo>
                  <a:cubicBezTo>
                    <a:pt x="19" y="38"/>
                    <a:pt x="20" y="37"/>
                    <a:pt x="20" y="35"/>
                  </a:cubicBezTo>
                  <a:cubicBezTo>
                    <a:pt x="20" y="34"/>
                    <a:pt x="19" y="33"/>
                    <a:pt x="18" y="32"/>
                  </a:cubicBezTo>
                  <a:cubicBezTo>
                    <a:pt x="17" y="31"/>
                    <a:pt x="15" y="29"/>
                    <a:pt x="11" y="28"/>
                  </a:cubicBezTo>
                  <a:cubicBezTo>
                    <a:pt x="4" y="24"/>
                    <a:pt x="0" y="20"/>
                    <a:pt x="0" y="14"/>
                  </a:cubicBezTo>
                  <a:cubicBezTo>
                    <a:pt x="0" y="9"/>
                    <a:pt x="2" y="6"/>
                    <a:pt x="5" y="3"/>
                  </a:cubicBezTo>
                  <a:cubicBezTo>
                    <a:pt x="8" y="1"/>
                    <a:pt x="12" y="0"/>
                    <a:pt x="18" y="0"/>
                  </a:cubicBezTo>
                  <a:cubicBezTo>
                    <a:pt x="22" y="0"/>
                    <a:pt x="26" y="0"/>
                    <a:pt x="29" y="1"/>
                  </a:cubicBezTo>
                  <a:cubicBezTo>
                    <a:pt x="29" y="11"/>
                    <a:pt x="29" y="11"/>
                    <a:pt x="29" y="11"/>
                  </a:cubicBezTo>
                  <a:cubicBezTo>
                    <a:pt x="26" y="9"/>
                    <a:pt x="22" y="8"/>
                    <a:pt x="18" y="8"/>
                  </a:cubicBezTo>
                  <a:cubicBezTo>
                    <a:pt x="16" y="8"/>
                    <a:pt x="15" y="8"/>
                    <a:pt x="13" y="9"/>
                  </a:cubicBezTo>
                  <a:cubicBezTo>
                    <a:pt x="12" y="10"/>
                    <a:pt x="12" y="11"/>
                    <a:pt x="12" y="13"/>
                  </a:cubicBezTo>
                  <a:cubicBezTo>
                    <a:pt x="12" y="14"/>
                    <a:pt x="12" y="15"/>
                    <a:pt x="13" y="16"/>
                  </a:cubicBezTo>
                  <a:cubicBezTo>
                    <a:pt x="14" y="17"/>
                    <a:pt x="16" y="19"/>
                    <a:pt x="19" y="20"/>
                  </a:cubicBezTo>
                  <a:cubicBezTo>
                    <a:pt x="23" y="22"/>
                    <a:pt x="26" y="24"/>
                    <a:pt x="28" y="26"/>
                  </a:cubicBezTo>
                  <a:cubicBezTo>
                    <a:pt x="30" y="29"/>
                    <a:pt x="31" y="31"/>
                    <a:pt x="31" y="3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4" name="Freeform 38">
              <a:extLst>
                <a:ext uri="{FF2B5EF4-FFF2-40B4-BE49-F238E27FC236}">
                  <a16:creationId xmlns:a16="http://schemas.microsoft.com/office/drawing/2014/main" id="{CF736425-7759-41B0-9EB5-FF657B1E288B}"/>
                </a:ext>
              </a:extLst>
            </p:cNvPr>
            <p:cNvSpPr>
              <a:spLocks noEditPoints="1"/>
            </p:cNvSpPr>
            <p:nvPr/>
          </p:nvSpPr>
          <p:spPr bwMode="auto">
            <a:xfrm>
              <a:off x="2569" y="3986"/>
              <a:ext cx="94" cy="122"/>
            </a:xfrm>
            <a:custGeom>
              <a:avLst/>
              <a:gdLst>
                <a:gd name="T0" fmla="*/ 46 w 46"/>
                <a:gd name="T1" fmla="*/ 24 h 60"/>
                <a:gd name="T2" fmla="*/ 42 w 46"/>
                <a:gd name="T3" fmla="*/ 38 h 60"/>
                <a:gd name="T4" fmla="*/ 32 w 46"/>
                <a:gd name="T5" fmla="*/ 47 h 60"/>
                <a:gd name="T6" fmla="*/ 45 w 46"/>
                <a:gd name="T7" fmla="*/ 60 h 60"/>
                <a:gd name="T8" fmla="*/ 31 w 46"/>
                <a:gd name="T9" fmla="*/ 60 h 60"/>
                <a:gd name="T10" fmla="*/ 22 w 46"/>
                <a:gd name="T11" fmla="*/ 49 h 60"/>
                <a:gd name="T12" fmla="*/ 10 w 46"/>
                <a:gd name="T13" fmla="*/ 45 h 60"/>
                <a:gd name="T14" fmla="*/ 2 w 46"/>
                <a:gd name="T15" fmla="*/ 37 h 60"/>
                <a:gd name="T16" fmla="*/ 0 w 46"/>
                <a:gd name="T17" fmla="*/ 25 h 60"/>
                <a:gd name="T18" fmla="*/ 3 w 46"/>
                <a:gd name="T19" fmla="*/ 12 h 60"/>
                <a:gd name="T20" fmla="*/ 11 w 46"/>
                <a:gd name="T21" fmla="*/ 3 h 60"/>
                <a:gd name="T22" fmla="*/ 24 w 46"/>
                <a:gd name="T23" fmla="*/ 0 h 60"/>
                <a:gd name="T24" fmla="*/ 35 w 46"/>
                <a:gd name="T25" fmla="*/ 3 h 60"/>
                <a:gd name="T26" fmla="*/ 43 w 46"/>
                <a:gd name="T27" fmla="*/ 11 h 60"/>
                <a:gd name="T28" fmla="*/ 46 w 46"/>
                <a:gd name="T29" fmla="*/ 24 h 60"/>
                <a:gd name="T30" fmla="*/ 35 w 46"/>
                <a:gd name="T31" fmla="*/ 24 h 60"/>
                <a:gd name="T32" fmla="*/ 32 w 46"/>
                <a:gd name="T33" fmla="*/ 13 h 60"/>
                <a:gd name="T34" fmla="*/ 23 w 46"/>
                <a:gd name="T35" fmla="*/ 9 h 60"/>
                <a:gd name="T36" fmla="*/ 14 w 46"/>
                <a:gd name="T37" fmla="*/ 13 h 60"/>
                <a:gd name="T38" fmla="*/ 11 w 46"/>
                <a:gd name="T39" fmla="*/ 24 h 60"/>
                <a:gd name="T40" fmla="*/ 14 w 46"/>
                <a:gd name="T41" fmla="*/ 35 h 60"/>
                <a:gd name="T42" fmla="*/ 23 w 46"/>
                <a:gd name="T43" fmla="*/ 39 h 60"/>
                <a:gd name="T44" fmla="*/ 32 w 46"/>
                <a:gd name="T45" fmla="*/ 35 h 60"/>
                <a:gd name="T46" fmla="*/ 35 w 46"/>
                <a:gd name="T4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46" y="24"/>
                  </a:moveTo>
                  <a:cubicBezTo>
                    <a:pt x="46" y="29"/>
                    <a:pt x="45" y="34"/>
                    <a:pt x="42" y="38"/>
                  </a:cubicBezTo>
                  <a:cubicBezTo>
                    <a:pt x="40" y="42"/>
                    <a:pt x="36" y="45"/>
                    <a:pt x="32" y="47"/>
                  </a:cubicBezTo>
                  <a:cubicBezTo>
                    <a:pt x="45" y="60"/>
                    <a:pt x="45" y="60"/>
                    <a:pt x="45" y="60"/>
                  </a:cubicBezTo>
                  <a:cubicBezTo>
                    <a:pt x="31" y="60"/>
                    <a:pt x="31" y="60"/>
                    <a:pt x="31" y="60"/>
                  </a:cubicBezTo>
                  <a:cubicBezTo>
                    <a:pt x="22" y="49"/>
                    <a:pt x="22" y="49"/>
                    <a:pt x="22" y="49"/>
                  </a:cubicBezTo>
                  <a:cubicBezTo>
                    <a:pt x="17" y="48"/>
                    <a:pt x="14" y="47"/>
                    <a:pt x="10" y="45"/>
                  </a:cubicBezTo>
                  <a:cubicBezTo>
                    <a:pt x="7" y="43"/>
                    <a:pt x="4" y="40"/>
                    <a:pt x="2" y="37"/>
                  </a:cubicBezTo>
                  <a:cubicBezTo>
                    <a:pt x="1" y="33"/>
                    <a:pt x="0" y="29"/>
                    <a:pt x="0" y="25"/>
                  </a:cubicBezTo>
                  <a:cubicBezTo>
                    <a:pt x="0" y="20"/>
                    <a:pt x="1" y="15"/>
                    <a:pt x="3" y="12"/>
                  </a:cubicBezTo>
                  <a:cubicBezTo>
                    <a:pt x="5" y="8"/>
                    <a:pt x="8" y="5"/>
                    <a:pt x="11" y="3"/>
                  </a:cubicBezTo>
                  <a:cubicBezTo>
                    <a:pt x="15" y="1"/>
                    <a:pt x="19" y="0"/>
                    <a:pt x="24" y="0"/>
                  </a:cubicBezTo>
                  <a:cubicBezTo>
                    <a:pt x="28" y="0"/>
                    <a:pt x="32" y="1"/>
                    <a:pt x="35" y="3"/>
                  </a:cubicBezTo>
                  <a:cubicBezTo>
                    <a:pt x="39" y="5"/>
                    <a:pt x="41" y="7"/>
                    <a:pt x="43" y="11"/>
                  </a:cubicBezTo>
                  <a:cubicBezTo>
                    <a:pt x="45" y="15"/>
                    <a:pt x="46" y="19"/>
                    <a:pt x="46" y="24"/>
                  </a:cubicBezTo>
                  <a:close/>
                  <a:moveTo>
                    <a:pt x="35" y="24"/>
                  </a:moveTo>
                  <a:cubicBezTo>
                    <a:pt x="35" y="20"/>
                    <a:pt x="34" y="16"/>
                    <a:pt x="32" y="13"/>
                  </a:cubicBezTo>
                  <a:cubicBezTo>
                    <a:pt x="30" y="10"/>
                    <a:pt x="27" y="9"/>
                    <a:pt x="23" y="9"/>
                  </a:cubicBezTo>
                  <a:cubicBezTo>
                    <a:pt x="19" y="9"/>
                    <a:pt x="17" y="10"/>
                    <a:pt x="14" y="13"/>
                  </a:cubicBezTo>
                  <a:cubicBezTo>
                    <a:pt x="12" y="16"/>
                    <a:pt x="11" y="19"/>
                    <a:pt x="11" y="24"/>
                  </a:cubicBezTo>
                  <a:cubicBezTo>
                    <a:pt x="11" y="29"/>
                    <a:pt x="12" y="32"/>
                    <a:pt x="14" y="35"/>
                  </a:cubicBezTo>
                  <a:cubicBezTo>
                    <a:pt x="16" y="38"/>
                    <a:pt x="19" y="39"/>
                    <a:pt x="23" y="39"/>
                  </a:cubicBezTo>
                  <a:cubicBezTo>
                    <a:pt x="27" y="39"/>
                    <a:pt x="29" y="38"/>
                    <a:pt x="32" y="35"/>
                  </a:cubicBezTo>
                  <a:cubicBezTo>
                    <a:pt x="34" y="33"/>
                    <a:pt x="35" y="29"/>
                    <a:pt x="35" y="2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55" name="Freeform 39">
              <a:extLst>
                <a:ext uri="{FF2B5EF4-FFF2-40B4-BE49-F238E27FC236}">
                  <a16:creationId xmlns:a16="http://schemas.microsoft.com/office/drawing/2014/main" id="{A8FA8280-42ED-464A-8E09-D01D3FDCB17E}"/>
                </a:ext>
              </a:extLst>
            </p:cNvPr>
            <p:cNvSpPr>
              <a:spLocks/>
            </p:cNvSpPr>
            <p:nvPr/>
          </p:nvSpPr>
          <p:spPr bwMode="auto">
            <a:xfrm>
              <a:off x="2679" y="3986"/>
              <a:ext cx="57" cy="98"/>
            </a:xfrm>
            <a:custGeom>
              <a:avLst/>
              <a:gdLst>
                <a:gd name="T0" fmla="*/ 57 w 57"/>
                <a:gd name="T1" fmla="*/ 98 h 98"/>
                <a:gd name="T2" fmla="*/ 0 w 57"/>
                <a:gd name="T3" fmla="*/ 98 h 98"/>
                <a:gd name="T4" fmla="*/ 0 w 57"/>
                <a:gd name="T5" fmla="*/ 0 h 98"/>
                <a:gd name="T6" fmla="*/ 23 w 57"/>
                <a:gd name="T7" fmla="*/ 0 h 98"/>
                <a:gd name="T8" fmla="*/ 23 w 57"/>
                <a:gd name="T9" fmla="*/ 80 h 98"/>
                <a:gd name="T10" fmla="*/ 57 w 57"/>
                <a:gd name="T11" fmla="*/ 80 h 98"/>
                <a:gd name="T12" fmla="*/ 57 w 5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57" h="98">
                  <a:moveTo>
                    <a:pt x="57" y="98"/>
                  </a:moveTo>
                  <a:lnTo>
                    <a:pt x="0" y="98"/>
                  </a:lnTo>
                  <a:lnTo>
                    <a:pt x="0" y="0"/>
                  </a:lnTo>
                  <a:lnTo>
                    <a:pt x="23" y="0"/>
                  </a:lnTo>
                  <a:lnTo>
                    <a:pt x="23" y="80"/>
                  </a:lnTo>
                  <a:lnTo>
                    <a:pt x="57" y="80"/>
                  </a:lnTo>
                  <a:lnTo>
                    <a:pt x="57" y="98"/>
                  </a:ln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56" name="Group 30">
            <a:extLst>
              <a:ext uri="{FF2B5EF4-FFF2-40B4-BE49-F238E27FC236}">
                <a16:creationId xmlns:a16="http://schemas.microsoft.com/office/drawing/2014/main" id="{7593D950-7E53-465C-BE85-60AB7107EFC6}"/>
              </a:ext>
            </a:extLst>
          </p:cNvPr>
          <p:cNvGrpSpPr>
            <a:grpSpLocks noChangeAspect="1"/>
          </p:cNvGrpSpPr>
          <p:nvPr/>
        </p:nvGrpSpPr>
        <p:grpSpPr bwMode="auto">
          <a:xfrm>
            <a:off x="618459" y="5419832"/>
            <a:ext cx="200870" cy="264131"/>
            <a:chOff x="2455" y="3797"/>
            <a:chExt cx="308" cy="405"/>
          </a:xfrm>
        </p:grpSpPr>
        <p:sp>
          <p:nvSpPr>
            <p:cNvPr id="257" name="AutoShape 29">
              <a:extLst>
                <a:ext uri="{FF2B5EF4-FFF2-40B4-BE49-F238E27FC236}">
                  <a16:creationId xmlns:a16="http://schemas.microsoft.com/office/drawing/2014/main" id="{32B3CA9E-780C-4453-92BE-DF8CD5261FBE}"/>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8" name="Freeform 31">
              <a:extLst>
                <a:ext uri="{FF2B5EF4-FFF2-40B4-BE49-F238E27FC236}">
                  <a16:creationId xmlns:a16="http://schemas.microsoft.com/office/drawing/2014/main" id="{AB25C4F5-FB81-4544-B12C-4B37FD53AD9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9" name="Freeform 32">
              <a:extLst>
                <a:ext uri="{FF2B5EF4-FFF2-40B4-BE49-F238E27FC236}">
                  <a16:creationId xmlns:a16="http://schemas.microsoft.com/office/drawing/2014/main" id="{024C3B02-BE5A-4E17-BF37-CB5FA8C02F26}"/>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0" name="Freeform 33">
              <a:extLst>
                <a:ext uri="{FF2B5EF4-FFF2-40B4-BE49-F238E27FC236}">
                  <a16:creationId xmlns:a16="http://schemas.microsoft.com/office/drawing/2014/main" id="{E0E13D74-62AD-4DC8-937C-961056CDCFDD}"/>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1" name="Oval 34">
              <a:extLst>
                <a:ext uri="{FF2B5EF4-FFF2-40B4-BE49-F238E27FC236}">
                  <a16:creationId xmlns:a16="http://schemas.microsoft.com/office/drawing/2014/main" id="{57E1E90A-1B55-4805-9EA7-B87B2DCAAEA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2" name="Oval 35">
              <a:extLst>
                <a:ext uri="{FF2B5EF4-FFF2-40B4-BE49-F238E27FC236}">
                  <a16:creationId xmlns:a16="http://schemas.microsoft.com/office/drawing/2014/main" id="{7CFEF428-B729-496B-BEFE-0B2FAB7481B3}"/>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3" name="Freeform 36">
              <a:extLst>
                <a:ext uri="{FF2B5EF4-FFF2-40B4-BE49-F238E27FC236}">
                  <a16:creationId xmlns:a16="http://schemas.microsoft.com/office/drawing/2014/main" id="{06931F03-FC8C-4ADD-AEC2-5D19828CA6B8}"/>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13B97954-FB2B-43D3-B574-72E8187DE2E5}"/>
              </a:ext>
            </a:extLst>
          </p:cNvPr>
          <p:cNvGrpSpPr/>
          <p:nvPr/>
        </p:nvGrpSpPr>
        <p:grpSpPr>
          <a:xfrm>
            <a:off x="575570" y="2635912"/>
            <a:ext cx="1806328" cy="1083607"/>
            <a:chOff x="545544" y="2789516"/>
            <a:chExt cx="2023637" cy="1213969"/>
          </a:xfrm>
        </p:grpSpPr>
        <p:sp>
          <p:nvSpPr>
            <p:cNvPr id="265" name="TextBox 264">
              <a:extLst>
                <a:ext uri="{FF2B5EF4-FFF2-40B4-BE49-F238E27FC236}">
                  <a16:creationId xmlns:a16="http://schemas.microsoft.com/office/drawing/2014/main" id="{BBF37B02-B563-4D65-8211-2BE0071CEDFE}"/>
                </a:ext>
              </a:extLst>
            </p:cNvPr>
            <p:cNvSpPr txBox="1"/>
            <p:nvPr/>
          </p:nvSpPr>
          <p:spPr>
            <a:xfrm>
              <a:off x="903666" y="2836731"/>
              <a:ext cx="1665514" cy="279251"/>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SQL Database</a:t>
              </a:r>
            </a:p>
          </p:txBody>
        </p:sp>
        <p:sp>
          <p:nvSpPr>
            <p:cNvPr id="266" name="TextBox 265">
              <a:extLst>
                <a:ext uri="{FF2B5EF4-FFF2-40B4-BE49-F238E27FC236}">
                  <a16:creationId xmlns:a16="http://schemas.microsoft.com/office/drawing/2014/main" id="{36CAC416-C88A-45D3-B01E-4700D1153D52}"/>
                </a:ext>
              </a:extLst>
            </p:cNvPr>
            <p:cNvSpPr txBox="1"/>
            <p:nvPr/>
          </p:nvSpPr>
          <p:spPr>
            <a:xfrm>
              <a:off x="903664" y="3316023"/>
              <a:ext cx="1665517" cy="279251"/>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267" name="TextBox 266">
              <a:extLst>
                <a:ext uri="{FF2B5EF4-FFF2-40B4-BE49-F238E27FC236}">
                  <a16:creationId xmlns:a16="http://schemas.microsoft.com/office/drawing/2014/main" id="{71D512CA-C6C2-4583-B439-62BA4DC42022}"/>
                </a:ext>
              </a:extLst>
            </p:cNvPr>
            <p:cNvSpPr txBox="1"/>
            <p:nvPr/>
          </p:nvSpPr>
          <p:spPr>
            <a:xfrm>
              <a:off x="572922" y="2789516"/>
              <a:ext cx="310748" cy="34065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7998"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8" name="Group 267">
              <a:extLst>
                <a:ext uri="{FF2B5EF4-FFF2-40B4-BE49-F238E27FC236}">
                  <a16:creationId xmlns:a16="http://schemas.microsoft.com/office/drawing/2014/main" id="{1A67AA63-BBCE-44CF-927A-2AB01F421B99}"/>
                </a:ext>
              </a:extLst>
            </p:cNvPr>
            <p:cNvGrpSpPr/>
            <p:nvPr/>
          </p:nvGrpSpPr>
          <p:grpSpPr>
            <a:xfrm>
              <a:off x="559964" y="3706565"/>
              <a:ext cx="269822" cy="281675"/>
              <a:chOff x="8741682" y="6146532"/>
              <a:chExt cx="435311" cy="454434"/>
            </a:xfrm>
          </p:grpSpPr>
          <p:sp>
            <p:nvSpPr>
              <p:cNvPr id="271" name="AutoShape 41">
                <a:extLst>
                  <a:ext uri="{FF2B5EF4-FFF2-40B4-BE49-F238E27FC236}">
                    <a16:creationId xmlns:a16="http://schemas.microsoft.com/office/drawing/2014/main" id="{A06913BE-406B-4873-9CBF-12CE4DB9A9BF}"/>
                  </a:ext>
                </a:extLst>
              </p:cNvPr>
              <p:cNvSpPr>
                <a:spLocks noChangeAspect="1" noChangeArrowheads="1" noTextEdit="1"/>
              </p:cNvSpPr>
              <p:nvPr/>
            </p:nvSpPr>
            <p:spPr bwMode="auto">
              <a:xfrm>
                <a:off x="8741682" y="6146532"/>
                <a:ext cx="433061" cy="45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2" name="Freeform 44">
                <a:extLst>
                  <a:ext uri="{FF2B5EF4-FFF2-40B4-BE49-F238E27FC236}">
                    <a16:creationId xmlns:a16="http://schemas.microsoft.com/office/drawing/2014/main" id="{51749860-79C7-4E8D-B53A-C70464FCB65E}"/>
                  </a:ext>
                </a:extLst>
              </p:cNvPr>
              <p:cNvSpPr>
                <a:spLocks/>
              </p:cNvSpPr>
              <p:nvPr/>
            </p:nvSpPr>
            <p:spPr bwMode="auto">
              <a:xfrm>
                <a:off x="8851916" y="6257891"/>
                <a:ext cx="325077" cy="343075"/>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3" name="Freeform 46">
                <a:extLst>
                  <a:ext uri="{FF2B5EF4-FFF2-40B4-BE49-F238E27FC236}">
                    <a16:creationId xmlns:a16="http://schemas.microsoft.com/office/drawing/2014/main" id="{C1E2985E-AF14-490D-BD95-A3F9917DB0CD}"/>
                  </a:ext>
                </a:extLst>
              </p:cNvPr>
              <p:cNvSpPr>
                <a:spLocks/>
              </p:cNvSpPr>
              <p:nvPr/>
            </p:nvSpPr>
            <p:spPr bwMode="auto">
              <a:xfrm>
                <a:off x="8869913" y="6275888"/>
                <a:ext cx="289082" cy="307080"/>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4" name="Rectangle 51">
                <a:extLst>
                  <a:ext uri="{FF2B5EF4-FFF2-40B4-BE49-F238E27FC236}">
                    <a16:creationId xmlns:a16="http://schemas.microsoft.com/office/drawing/2014/main" id="{2E3EC2B2-A90E-4CE8-9E9A-5081687DBBF3}"/>
                  </a:ext>
                </a:extLst>
              </p:cNvPr>
              <p:cNvSpPr>
                <a:spLocks noChangeArrowheads="1"/>
              </p:cNvSpPr>
              <p:nvPr/>
            </p:nvSpPr>
            <p:spPr bwMode="auto">
              <a:xfrm>
                <a:off x="8761929" y="6148782"/>
                <a:ext cx="262086" cy="5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5" name="Freeform 55">
                <a:extLst>
                  <a:ext uri="{FF2B5EF4-FFF2-40B4-BE49-F238E27FC236}">
                    <a16:creationId xmlns:a16="http://schemas.microsoft.com/office/drawing/2014/main" id="{7A0C7F92-AEF7-4C41-BE3B-A63B34E81F92}"/>
                  </a:ext>
                </a:extLst>
              </p:cNvPr>
              <p:cNvSpPr>
                <a:spLocks/>
              </p:cNvSpPr>
              <p:nvPr/>
            </p:nvSpPr>
            <p:spPr bwMode="auto">
              <a:xfrm>
                <a:off x="8797924" y="6166779"/>
                <a:ext cx="208094" cy="35995"/>
              </a:xfrm>
              <a:custGeom>
                <a:avLst/>
                <a:gdLst>
                  <a:gd name="T0" fmla="*/ 185 w 185"/>
                  <a:gd name="T1" fmla="*/ 0 h 32"/>
                  <a:gd name="T2" fmla="*/ 0 w 185"/>
                  <a:gd name="T3" fmla="*/ 0 h 32"/>
                  <a:gd name="T4" fmla="*/ 0 w 185"/>
                  <a:gd name="T5" fmla="*/ 32 h 32"/>
                  <a:gd name="T6" fmla="*/ 48 w 185"/>
                  <a:gd name="T7" fmla="*/ 32 h 32"/>
                  <a:gd name="T8" fmla="*/ 185 w 185"/>
                  <a:gd name="T9" fmla="*/ 32 h 32"/>
                  <a:gd name="T10" fmla="*/ 185 w 185"/>
                  <a:gd name="T11" fmla="*/ 0 h 32"/>
                </a:gdLst>
                <a:ahLst/>
                <a:cxnLst>
                  <a:cxn ang="0">
                    <a:pos x="T0" y="T1"/>
                  </a:cxn>
                  <a:cxn ang="0">
                    <a:pos x="T2" y="T3"/>
                  </a:cxn>
                  <a:cxn ang="0">
                    <a:pos x="T4" y="T5"/>
                  </a:cxn>
                  <a:cxn ang="0">
                    <a:pos x="T6" y="T7"/>
                  </a:cxn>
                  <a:cxn ang="0">
                    <a:pos x="T8" y="T9"/>
                  </a:cxn>
                  <a:cxn ang="0">
                    <a:pos x="T10" y="T11"/>
                  </a:cxn>
                </a:cxnLst>
                <a:rect l="0" t="0" r="r" b="b"/>
                <a:pathLst>
                  <a:path w="185" h="32">
                    <a:moveTo>
                      <a:pt x="185" y="0"/>
                    </a:moveTo>
                    <a:lnTo>
                      <a:pt x="0" y="0"/>
                    </a:lnTo>
                    <a:lnTo>
                      <a:pt x="0" y="32"/>
                    </a:lnTo>
                    <a:lnTo>
                      <a:pt x="48" y="32"/>
                    </a:lnTo>
                    <a:lnTo>
                      <a:pt x="185" y="32"/>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6" name="Rectangle 59">
                <a:extLst>
                  <a:ext uri="{FF2B5EF4-FFF2-40B4-BE49-F238E27FC236}">
                    <a16:creationId xmlns:a16="http://schemas.microsoft.com/office/drawing/2014/main" id="{6918BC25-6544-4740-94FA-6AE2015388DF}"/>
                  </a:ext>
                </a:extLst>
              </p:cNvPr>
              <p:cNvSpPr>
                <a:spLocks noChangeArrowheads="1"/>
              </p:cNvSpPr>
              <p:nvPr/>
            </p:nvSpPr>
            <p:spPr bwMode="auto">
              <a:xfrm>
                <a:off x="8815921" y="6202774"/>
                <a:ext cx="262086" cy="5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7" name="Rectangle 61">
                <a:extLst>
                  <a:ext uri="{FF2B5EF4-FFF2-40B4-BE49-F238E27FC236}">
                    <a16:creationId xmlns:a16="http://schemas.microsoft.com/office/drawing/2014/main" id="{AC18AB91-0164-4E94-8645-BD5D432BF834}"/>
                  </a:ext>
                </a:extLst>
              </p:cNvPr>
              <p:cNvSpPr>
                <a:spLocks noChangeArrowheads="1"/>
              </p:cNvSpPr>
              <p:nvPr/>
            </p:nvSpPr>
            <p:spPr bwMode="auto">
              <a:xfrm>
                <a:off x="8797924" y="6202774"/>
                <a:ext cx="53992" cy="34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8" name="Rectangle 62">
                <a:extLst>
                  <a:ext uri="{FF2B5EF4-FFF2-40B4-BE49-F238E27FC236}">
                    <a16:creationId xmlns:a16="http://schemas.microsoft.com/office/drawing/2014/main" id="{CC3E7F33-29EE-475C-B82F-B130FFDF92B3}"/>
                  </a:ext>
                </a:extLst>
              </p:cNvPr>
              <p:cNvSpPr>
                <a:spLocks noChangeArrowheads="1"/>
              </p:cNvSpPr>
              <p:nvPr/>
            </p:nvSpPr>
            <p:spPr bwMode="auto">
              <a:xfrm>
                <a:off x="8851916" y="6220771"/>
                <a:ext cx="208094" cy="371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9" name="Rectangle 63">
                <a:extLst>
                  <a:ext uri="{FF2B5EF4-FFF2-40B4-BE49-F238E27FC236}">
                    <a16:creationId xmlns:a16="http://schemas.microsoft.com/office/drawing/2014/main" id="{C525879D-2207-4848-95DE-087725337F3D}"/>
                  </a:ext>
                </a:extLst>
              </p:cNvPr>
              <p:cNvSpPr>
                <a:spLocks noChangeArrowheads="1"/>
              </p:cNvSpPr>
              <p:nvPr/>
            </p:nvSpPr>
            <p:spPr bwMode="auto">
              <a:xfrm>
                <a:off x="8851916" y="6220771"/>
                <a:ext cx="208094" cy="3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80" name="Freeform 64">
                <a:extLst>
                  <a:ext uri="{FF2B5EF4-FFF2-40B4-BE49-F238E27FC236}">
                    <a16:creationId xmlns:a16="http://schemas.microsoft.com/office/drawing/2014/main" id="{3865E72D-3E21-4939-9ED2-EBC0705EDCC4}"/>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81" name="Freeform 65">
                <a:extLst>
                  <a:ext uri="{FF2B5EF4-FFF2-40B4-BE49-F238E27FC236}">
                    <a16:creationId xmlns:a16="http://schemas.microsoft.com/office/drawing/2014/main" id="{524C37B7-B9A2-435C-938A-32AFE436AD1A}"/>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269" name="Freeform 258">
              <a:extLst>
                <a:ext uri="{FF2B5EF4-FFF2-40B4-BE49-F238E27FC236}">
                  <a16:creationId xmlns:a16="http://schemas.microsoft.com/office/drawing/2014/main" id="{24BA27BC-A3B6-47E6-89A8-7778D9C1725C}"/>
                </a:ext>
              </a:extLst>
            </p:cNvPr>
            <p:cNvSpPr/>
            <p:nvPr/>
          </p:nvSpPr>
          <p:spPr bwMode="auto">
            <a:xfrm flipH="1">
              <a:off x="545544" y="3267499"/>
              <a:ext cx="359022" cy="34326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0" name="TextBox 269">
              <a:extLst>
                <a:ext uri="{FF2B5EF4-FFF2-40B4-BE49-F238E27FC236}">
                  <a16:creationId xmlns:a16="http://schemas.microsoft.com/office/drawing/2014/main" id="{F9639840-C8E8-4BD7-9ECD-E217B1689624}"/>
                </a:ext>
              </a:extLst>
            </p:cNvPr>
            <p:cNvSpPr txBox="1"/>
            <p:nvPr/>
          </p:nvSpPr>
          <p:spPr>
            <a:xfrm>
              <a:off x="903666" y="3724234"/>
              <a:ext cx="1464554" cy="279251"/>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Other data sources</a:t>
              </a:r>
            </a:p>
          </p:txBody>
        </p:sp>
      </p:grpSp>
      <p:sp>
        <p:nvSpPr>
          <p:cNvPr id="282" name="Freeform 266">
            <a:extLst>
              <a:ext uri="{FF2B5EF4-FFF2-40B4-BE49-F238E27FC236}">
                <a16:creationId xmlns:a16="http://schemas.microsoft.com/office/drawing/2014/main" id="{7AD30913-CA3B-44C8-BEF5-D054DFCCBA98}"/>
              </a:ext>
            </a:extLst>
          </p:cNvPr>
          <p:cNvSpPr>
            <a:spLocks noChangeAspect="1"/>
          </p:cNvSpPr>
          <p:nvPr/>
        </p:nvSpPr>
        <p:spPr bwMode="black">
          <a:xfrm>
            <a:off x="1936528" y="2034900"/>
            <a:ext cx="484439" cy="28649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06" tIns="44804" rIns="89606" bIns="4480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3" name="Freeform 70">
            <a:extLst>
              <a:ext uri="{FF2B5EF4-FFF2-40B4-BE49-F238E27FC236}">
                <a16:creationId xmlns:a16="http://schemas.microsoft.com/office/drawing/2014/main" id="{06C59C9F-4783-493F-A91E-F21F15805782}"/>
              </a:ext>
            </a:extLst>
          </p:cNvPr>
          <p:cNvSpPr/>
          <p:nvPr/>
        </p:nvSpPr>
        <p:spPr>
          <a:xfrm>
            <a:off x="2014937" y="4069195"/>
            <a:ext cx="327624" cy="417667"/>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84" name="TextBox 283">
            <a:extLst>
              <a:ext uri="{FF2B5EF4-FFF2-40B4-BE49-F238E27FC236}">
                <a16:creationId xmlns:a16="http://schemas.microsoft.com/office/drawing/2014/main" id="{D69C5807-AA82-4D10-BD83-864D4B849866}"/>
              </a:ext>
            </a:extLst>
          </p:cNvPr>
          <p:cNvSpPr txBox="1"/>
          <p:nvPr/>
        </p:nvSpPr>
        <p:spPr>
          <a:xfrm>
            <a:off x="895232" y="4637792"/>
            <a:ext cx="1486663" cy="249264"/>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SQL Server</a:t>
            </a:r>
          </a:p>
        </p:txBody>
      </p:sp>
      <p:sp>
        <p:nvSpPr>
          <p:cNvPr id="285" name="TextBox 284">
            <a:extLst>
              <a:ext uri="{FF2B5EF4-FFF2-40B4-BE49-F238E27FC236}">
                <a16:creationId xmlns:a16="http://schemas.microsoft.com/office/drawing/2014/main" id="{23B804C8-96D5-4185-9D7F-B4B52469D271}"/>
              </a:ext>
            </a:extLst>
          </p:cNvPr>
          <p:cNvSpPr txBox="1"/>
          <p:nvPr/>
        </p:nvSpPr>
        <p:spPr>
          <a:xfrm>
            <a:off x="895232" y="4966718"/>
            <a:ext cx="1486665" cy="406208"/>
          </a:xfrm>
          <a:prstGeom prst="rect">
            <a:avLst/>
          </a:prstGeom>
          <a:solidFill>
            <a:srgbClr val="505050">
              <a:lumMod val="60000"/>
              <a:lumOff val="40000"/>
            </a:srgbClr>
          </a:solid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Analytics platform system</a:t>
            </a:r>
          </a:p>
        </p:txBody>
      </p:sp>
      <p:sp>
        <p:nvSpPr>
          <p:cNvPr id="286" name="TextBox 285">
            <a:extLst>
              <a:ext uri="{FF2B5EF4-FFF2-40B4-BE49-F238E27FC236}">
                <a16:creationId xmlns:a16="http://schemas.microsoft.com/office/drawing/2014/main" id="{712B7E8F-28E3-477D-B2BD-BFA27203B36D}"/>
              </a:ext>
            </a:extLst>
          </p:cNvPr>
          <p:cNvSpPr txBox="1"/>
          <p:nvPr/>
        </p:nvSpPr>
        <p:spPr>
          <a:xfrm>
            <a:off x="895232" y="5429990"/>
            <a:ext cx="1525735" cy="249264"/>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Other data sources</a:t>
            </a:r>
          </a:p>
        </p:txBody>
      </p:sp>
      <p:grpSp>
        <p:nvGrpSpPr>
          <p:cNvPr id="287" name="Group 30">
            <a:extLst>
              <a:ext uri="{FF2B5EF4-FFF2-40B4-BE49-F238E27FC236}">
                <a16:creationId xmlns:a16="http://schemas.microsoft.com/office/drawing/2014/main" id="{D3904615-204F-4882-B9D5-153FF9587448}"/>
              </a:ext>
            </a:extLst>
          </p:cNvPr>
          <p:cNvGrpSpPr>
            <a:grpSpLocks noChangeAspect="1"/>
          </p:cNvGrpSpPr>
          <p:nvPr/>
        </p:nvGrpSpPr>
        <p:grpSpPr bwMode="auto">
          <a:xfrm>
            <a:off x="620305" y="3462322"/>
            <a:ext cx="200870" cy="264131"/>
            <a:chOff x="2455" y="3797"/>
            <a:chExt cx="308" cy="405"/>
          </a:xfrm>
        </p:grpSpPr>
        <p:sp>
          <p:nvSpPr>
            <p:cNvPr id="288" name="AutoShape 29">
              <a:extLst>
                <a:ext uri="{FF2B5EF4-FFF2-40B4-BE49-F238E27FC236}">
                  <a16:creationId xmlns:a16="http://schemas.microsoft.com/office/drawing/2014/main" id="{5985DD2F-51EC-4AA4-9E85-DFBE3AC74D0B}"/>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9" name="Freeform 31">
              <a:extLst>
                <a:ext uri="{FF2B5EF4-FFF2-40B4-BE49-F238E27FC236}">
                  <a16:creationId xmlns:a16="http://schemas.microsoft.com/office/drawing/2014/main" id="{975957F5-9C91-41D1-B8BC-0C5AEB67EED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0" name="Freeform 32">
              <a:extLst>
                <a:ext uri="{FF2B5EF4-FFF2-40B4-BE49-F238E27FC236}">
                  <a16:creationId xmlns:a16="http://schemas.microsoft.com/office/drawing/2014/main" id="{2A5F812F-71F2-44E1-8F00-2374219AE2F4}"/>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1" name="Freeform 33">
              <a:extLst>
                <a:ext uri="{FF2B5EF4-FFF2-40B4-BE49-F238E27FC236}">
                  <a16:creationId xmlns:a16="http://schemas.microsoft.com/office/drawing/2014/main" id="{399708B5-499B-4F26-AE95-AFA61B5CBF5E}"/>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2" name="Oval 34">
              <a:extLst>
                <a:ext uri="{FF2B5EF4-FFF2-40B4-BE49-F238E27FC236}">
                  <a16:creationId xmlns:a16="http://schemas.microsoft.com/office/drawing/2014/main" id="{D7150F02-484B-4E54-9144-F4A48A2B298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3" name="Oval 35">
              <a:extLst>
                <a:ext uri="{FF2B5EF4-FFF2-40B4-BE49-F238E27FC236}">
                  <a16:creationId xmlns:a16="http://schemas.microsoft.com/office/drawing/2014/main" id="{9CC95B2B-1993-4592-97AC-94A6812EAB4D}"/>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4" name="Freeform 36">
              <a:extLst>
                <a:ext uri="{FF2B5EF4-FFF2-40B4-BE49-F238E27FC236}">
                  <a16:creationId xmlns:a16="http://schemas.microsoft.com/office/drawing/2014/main" id="{7E64BD70-096D-44C9-8107-D144268AAD06}"/>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95" name="Freeform 56">
            <a:extLst>
              <a:ext uri="{FF2B5EF4-FFF2-40B4-BE49-F238E27FC236}">
                <a16:creationId xmlns:a16="http://schemas.microsoft.com/office/drawing/2014/main" id="{ED68B3F9-F1F7-4635-96E4-7F32F5FA19CF}"/>
              </a:ext>
            </a:extLst>
          </p:cNvPr>
          <p:cNvSpPr>
            <a:spLocks noChangeAspect="1"/>
          </p:cNvSpPr>
          <p:nvPr/>
        </p:nvSpPr>
        <p:spPr>
          <a:xfrm flipH="1">
            <a:off x="629515" y="5017321"/>
            <a:ext cx="139113" cy="27428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91410" tIns="45705" rIns="91410" bIns="45705" numCol="1" rtlCol="0" anchor="ctr"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3650"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solidFill>
              <a:effectLst/>
              <a:uLnTx/>
              <a:uFillTx/>
              <a:latin typeface="Segoe UI"/>
              <a:ea typeface="+mn-ea"/>
              <a:cs typeface="+mn-cs"/>
            </a:endParaRPr>
          </a:p>
        </p:txBody>
      </p:sp>
      <p:sp>
        <p:nvSpPr>
          <p:cNvPr id="322" name="Rectangle 321">
            <a:extLst>
              <a:ext uri="{FF2B5EF4-FFF2-40B4-BE49-F238E27FC236}">
                <a16:creationId xmlns:a16="http://schemas.microsoft.com/office/drawing/2014/main" id="{40768E62-F527-4659-A84D-1550A8A30162}"/>
              </a:ext>
            </a:extLst>
          </p:cNvPr>
          <p:cNvSpPr/>
          <p:nvPr/>
        </p:nvSpPr>
        <p:spPr bwMode="auto">
          <a:xfrm>
            <a:off x="9710686" y="1869782"/>
            <a:ext cx="2220372" cy="4142114"/>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7997" tIns="91427" rIns="182854" bIns="146284"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dirty="0">
              <a:ln>
                <a:noFill/>
              </a:ln>
              <a:solidFill>
                <a:srgbClr val="2C2C2C"/>
              </a:solidFill>
              <a:effectLst/>
              <a:uLnTx/>
              <a:uFillTx/>
              <a:latin typeface="Segoe UI"/>
              <a:ea typeface="+mn-ea"/>
              <a:cs typeface="+mn-cs"/>
            </a:endParaRPr>
          </a:p>
        </p:txBody>
      </p:sp>
      <p:sp>
        <p:nvSpPr>
          <p:cNvPr id="323" name="TextBox 322">
            <a:extLst>
              <a:ext uri="{FF2B5EF4-FFF2-40B4-BE49-F238E27FC236}">
                <a16:creationId xmlns:a16="http://schemas.microsoft.com/office/drawing/2014/main" id="{BCCB3A0D-22B8-44DB-B8A4-E2D17CB3CBE8}"/>
              </a:ext>
            </a:extLst>
          </p:cNvPr>
          <p:cNvSpPr txBox="1"/>
          <p:nvPr/>
        </p:nvSpPr>
        <p:spPr>
          <a:xfrm>
            <a:off x="9826301" y="4001447"/>
            <a:ext cx="1989138" cy="1878120"/>
          </a:xfrm>
          <a:prstGeom prst="rect">
            <a:avLst/>
          </a:prstGeom>
          <a:solidFill>
            <a:srgbClr val="505050">
              <a:lumMod val="60000"/>
              <a:lumOff val="40000"/>
            </a:srgbClr>
          </a:solidFill>
        </p:spPr>
        <p:txBody>
          <a:bodyPr wrap="square" lIns="91427" tIns="91427"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On-premises</a:t>
            </a:r>
          </a:p>
        </p:txBody>
      </p:sp>
      <p:sp>
        <p:nvSpPr>
          <p:cNvPr id="324" name="TextBox 323">
            <a:extLst>
              <a:ext uri="{FF2B5EF4-FFF2-40B4-BE49-F238E27FC236}">
                <a16:creationId xmlns:a16="http://schemas.microsoft.com/office/drawing/2014/main" id="{E955C677-ECF6-4095-A1E7-3D6DE4746C01}"/>
              </a:ext>
            </a:extLst>
          </p:cNvPr>
          <p:cNvSpPr txBox="1"/>
          <p:nvPr/>
        </p:nvSpPr>
        <p:spPr>
          <a:xfrm>
            <a:off x="9826301" y="1989487"/>
            <a:ext cx="1989138" cy="1878120"/>
          </a:xfrm>
          <a:prstGeom prst="rect">
            <a:avLst/>
          </a:prstGeom>
          <a:solidFill>
            <a:srgbClr val="505050">
              <a:lumMod val="60000"/>
              <a:lumOff val="40000"/>
            </a:srgbClr>
          </a:solidFill>
        </p:spPr>
        <p:txBody>
          <a:bodyPr wrap="square" lIns="91427" tIns="91427"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Cloud</a:t>
            </a:r>
          </a:p>
        </p:txBody>
      </p:sp>
      <p:grpSp>
        <p:nvGrpSpPr>
          <p:cNvPr id="325" name="Group 324">
            <a:extLst>
              <a:ext uri="{FF2B5EF4-FFF2-40B4-BE49-F238E27FC236}">
                <a16:creationId xmlns:a16="http://schemas.microsoft.com/office/drawing/2014/main" id="{2872A3E8-1977-4DCD-9E0F-C1768821586B}"/>
              </a:ext>
            </a:extLst>
          </p:cNvPr>
          <p:cNvGrpSpPr>
            <a:grpSpLocks/>
          </p:cNvGrpSpPr>
          <p:nvPr/>
        </p:nvGrpSpPr>
        <p:grpSpPr>
          <a:xfrm flipH="1">
            <a:off x="9012529" y="2804038"/>
            <a:ext cx="594638" cy="2170060"/>
            <a:chOff x="2814452" y="3508016"/>
            <a:chExt cx="1140031" cy="1626177"/>
          </a:xfrm>
        </p:grpSpPr>
        <p:cxnSp>
          <p:nvCxnSpPr>
            <p:cNvPr id="326" name="Straight Connector 325">
              <a:extLst>
                <a:ext uri="{FF2B5EF4-FFF2-40B4-BE49-F238E27FC236}">
                  <a16:creationId xmlns:a16="http://schemas.microsoft.com/office/drawing/2014/main" id="{2C9CA691-43C7-427B-9A10-E219E2EDF72A}"/>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327" name="Straight Arrow Connector 326">
              <a:extLst>
                <a:ext uri="{FF2B5EF4-FFF2-40B4-BE49-F238E27FC236}">
                  <a16:creationId xmlns:a16="http://schemas.microsoft.com/office/drawing/2014/main" id="{72AB0E79-FEDC-4A17-B0B0-2FBF751976B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8" name="Straight Arrow Connector 327">
              <a:extLst>
                <a:ext uri="{FF2B5EF4-FFF2-40B4-BE49-F238E27FC236}">
                  <a16:creationId xmlns:a16="http://schemas.microsoft.com/office/drawing/2014/main" id="{774345F0-D0B4-4B32-B4F6-C7824F99E944}"/>
                </a:ext>
              </a:extLst>
            </p:cNvPr>
            <p:cNvCxnSpPr/>
            <p:nvPr/>
          </p:nvCxnSpPr>
          <p:spPr>
            <a:xfrm flipH="1">
              <a:off x="2814454" y="5116232"/>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9" name="Straight Arrow Connector 328">
              <a:extLst>
                <a:ext uri="{FF2B5EF4-FFF2-40B4-BE49-F238E27FC236}">
                  <a16:creationId xmlns:a16="http://schemas.microsoft.com/office/drawing/2014/main" id="{C484FBE7-ED3F-4CF3-8D23-B0E729DA798C}"/>
                </a:ext>
              </a:extLst>
            </p:cNvPr>
            <p:cNvCxnSpPr/>
            <p:nvPr/>
          </p:nvCxnSpPr>
          <p:spPr>
            <a:xfrm rot="10800000" flipH="1">
              <a:off x="3408217" y="4314365"/>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330" name="Rectangle 329">
            <a:extLst>
              <a:ext uri="{FF2B5EF4-FFF2-40B4-BE49-F238E27FC236}">
                <a16:creationId xmlns:a16="http://schemas.microsoft.com/office/drawing/2014/main" id="{1DABF2A6-DA20-44A1-937E-F1F8F905F16F}"/>
              </a:ext>
            </a:extLst>
          </p:cNvPr>
          <p:cNvSpPr/>
          <p:nvPr/>
        </p:nvSpPr>
        <p:spPr>
          <a:xfrm>
            <a:off x="9726111" y="1562050"/>
            <a:ext cx="1159127" cy="290038"/>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E6E6E6">
                    <a:lumMod val="50000"/>
                  </a:srgbClr>
                </a:solidFill>
                <a:effectLst/>
                <a:uLnTx/>
                <a:uFillTx/>
                <a:latin typeface="Segoe UI"/>
                <a:ea typeface="+mn-ea"/>
                <a:cs typeface="+mn-cs"/>
              </a:rPr>
              <a:t>Client tools</a:t>
            </a:r>
          </a:p>
        </p:txBody>
      </p:sp>
      <p:sp>
        <p:nvSpPr>
          <p:cNvPr id="331" name="Freeform 271">
            <a:extLst>
              <a:ext uri="{FF2B5EF4-FFF2-40B4-BE49-F238E27FC236}">
                <a16:creationId xmlns:a16="http://schemas.microsoft.com/office/drawing/2014/main" id="{5E0F2E7D-34FF-45EC-AEF7-33BAD8038522}"/>
              </a:ext>
            </a:extLst>
          </p:cNvPr>
          <p:cNvSpPr/>
          <p:nvPr/>
        </p:nvSpPr>
        <p:spPr>
          <a:xfrm>
            <a:off x="9930578" y="3044262"/>
            <a:ext cx="306792" cy="23162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2" name="TextBox 331">
            <a:extLst>
              <a:ext uri="{FF2B5EF4-FFF2-40B4-BE49-F238E27FC236}">
                <a16:creationId xmlns:a16="http://schemas.microsoft.com/office/drawing/2014/main" id="{75855361-4708-4F10-82A4-F870352F13CB}"/>
              </a:ext>
            </a:extLst>
          </p:cNvPr>
          <p:cNvSpPr txBox="1"/>
          <p:nvPr/>
        </p:nvSpPr>
        <p:spPr>
          <a:xfrm>
            <a:off x="10237371" y="3045922"/>
            <a:ext cx="1486663" cy="249264"/>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a:t>
            </a:r>
          </a:p>
        </p:txBody>
      </p:sp>
      <p:sp>
        <p:nvSpPr>
          <p:cNvPr id="333" name="TextBox 332">
            <a:extLst>
              <a:ext uri="{FF2B5EF4-FFF2-40B4-BE49-F238E27FC236}">
                <a16:creationId xmlns:a16="http://schemas.microsoft.com/office/drawing/2014/main" id="{15923F1D-1BCE-41A3-AE49-8CF3E08F0882}"/>
              </a:ext>
            </a:extLst>
          </p:cNvPr>
          <p:cNvSpPr txBox="1"/>
          <p:nvPr/>
        </p:nvSpPr>
        <p:spPr>
          <a:xfrm>
            <a:off x="10237370" y="3473746"/>
            <a:ext cx="1486665" cy="249264"/>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 Embedded</a:t>
            </a:r>
          </a:p>
        </p:txBody>
      </p:sp>
      <p:sp>
        <p:nvSpPr>
          <p:cNvPr id="334" name="Freeform 271">
            <a:extLst>
              <a:ext uri="{FF2B5EF4-FFF2-40B4-BE49-F238E27FC236}">
                <a16:creationId xmlns:a16="http://schemas.microsoft.com/office/drawing/2014/main" id="{18844325-8F73-473B-BA67-1D9E6636EECB}"/>
              </a:ext>
            </a:extLst>
          </p:cNvPr>
          <p:cNvSpPr/>
          <p:nvPr/>
        </p:nvSpPr>
        <p:spPr>
          <a:xfrm>
            <a:off x="9930578" y="3481025"/>
            <a:ext cx="306792" cy="23162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5" name="Freeform 266">
            <a:extLst>
              <a:ext uri="{FF2B5EF4-FFF2-40B4-BE49-F238E27FC236}">
                <a16:creationId xmlns:a16="http://schemas.microsoft.com/office/drawing/2014/main" id="{75BEA376-3579-4B11-9C0C-EC817561F566}"/>
              </a:ext>
            </a:extLst>
          </p:cNvPr>
          <p:cNvSpPr>
            <a:spLocks noChangeAspect="1"/>
          </p:cNvSpPr>
          <p:nvPr/>
        </p:nvSpPr>
        <p:spPr bwMode="black">
          <a:xfrm>
            <a:off x="11279391" y="2051409"/>
            <a:ext cx="484439" cy="28649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06" tIns="44804" rIns="89606" bIns="4480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6" name="Freeform 70">
            <a:extLst>
              <a:ext uri="{FF2B5EF4-FFF2-40B4-BE49-F238E27FC236}">
                <a16:creationId xmlns:a16="http://schemas.microsoft.com/office/drawing/2014/main" id="{09DD24C9-C93B-4D5B-9192-BB9F13EEEB29}"/>
              </a:ext>
            </a:extLst>
          </p:cNvPr>
          <p:cNvSpPr/>
          <p:nvPr/>
        </p:nvSpPr>
        <p:spPr>
          <a:xfrm>
            <a:off x="11364739" y="4065227"/>
            <a:ext cx="327624" cy="417667"/>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337" name="Group 336">
            <a:extLst>
              <a:ext uri="{FF2B5EF4-FFF2-40B4-BE49-F238E27FC236}">
                <a16:creationId xmlns:a16="http://schemas.microsoft.com/office/drawing/2014/main" id="{8ADDFD0E-A1CA-4FB2-8A9A-6774C6415C4F}"/>
              </a:ext>
            </a:extLst>
          </p:cNvPr>
          <p:cNvGrpSpPr/>
          <p:nvPr/>
        </p:nvGrpSpPr>
        <p:grpSpPr>
          <a:xfrm>
            <a:off x="9930579" y="5057343"/>
            <a:ext cx="1793455" cy="317685"/>
            <a:chOff x="10011177" y="5352895"/>
            <a:chExt cx="1793710" cy="317730"/>
          </a:xfrm>
        </p:grpSpPr>
        <p:sp>
          <p:nvSpPr>
            <p:cNvPr id="338" name="Freeform 283">
              <a:extLst>
                <a:ext uri="{FF2B5EF4-FFF2-40B4-BE49-F238E27FC236}">
                  <a16:creationId xmlns:a16="http://schemas.microsoft.com/office/drawing/2014/main" id="{41F8A52B-3311-44B6-B049-5E1230430C99}"/>
                </a:ext>
              </a:extLst>
            </p:cNvPr>
            <p:cNvSpPr/>
            <p:nvPr/>
          </p:nvSpPr>
          <p:spPr bwMode="auto">
            <a:xfrm>
              <a:off x="10011177" y="5352895"/>
              <a:ext cx="306836" cy="317730"/>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TextBox 338">
              <a:extLst>
                <a:ext uri="{FF2B5EF4-FFF2-40B4-BE49-F238E27FC236}">
                  <a16:creationId xmlns:a16="http://schemas.microsoft.com/office/drawing/2014/main" id="{DD8DA648-7704-49FB-909F-53893606C6E2}"/>
                </a:ext>
              </a:extLst>
            </p:cNvPr>
            <p:cNvSpPr txBox="1"/>
            <p:nvPr/>
          </p:nvSpPr>
          <p:spPr>
            <a:xfrm>
              <a:off x="10318013" y="5386948"/>
              <a:ext cx="1486874" cy="249299"/>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Excel</a:t>
              </a:r>
            </a:p>
          </p:txBody>
        </p:sp>
      </p:grpSp>
      <p:grpSp>
        <p:nvGrpSpPr>
          <p:cNvPr id="340" name="Group 339">
            <a:extLst>
              <a:ext uri="{FF2B5EF4-FFF2-40B4-BE49-F238E27FC236}">
                <a16:creationId xmlns:a16="http://schemas.microsoft.com/office/drawing/2014/main" id="{597722D7-C88B-481B-8742-685D79CE1922}"/>
              </a:ext>
            </a:extLst>
          </p:cNvPr>
          <p:cNvGrpSpPr/>
          <p:nvPr/>
        </p:nvGrpSpPr>
        <p:grpSpPr>
          <a:xfrm>
            <a:off x="9930579" y="5508992"/>
            <a:ext cx="1793456" cy="249264"/>
            <a:chOff x="10011177" y="5814832"/>
            <a:chExt cx="1793711" cy="249299"/>
          </a:xfrm>
        </p:grpSpPr>
        <p:grpSp>
          <p:nvGrpSpPr>
            <p:cNvPr id="341" name="Group 340">
              <a:extLst>
                <a:ext uri="{FF2B5EF4-FFF2-40B4-BE49-F238E27FC236}">
                  <a16:creationId xmlns:a16="http://schemas.microsoft.com/office/drawing/2014/main" id="{11742050-EED2-44AF-92B0-FAB22E941CB0}"/>
                </a:ext>
              </a:extLst>
            </p:cNvPr>
            <p:cNvGrpSpPr/>
            <p:nvPr/>
          </p:nvGrpSpPr>
          <p:grpSpPr>
            <a:xfrm>
              <a:off x="10011177" y="5827808"/>
              <a:ext cx="340586" cy="218583"/>
              <a:chOff x="9674359" y="5477609"/>
              <a:chExt cx="627497" cy="402718"/>
            </a:xfrm>
            <a:solidFill>
              <a:srgbClr val="FFFFFF"/>
            </a:solidFill>
          </p:grpSpPr>
          <p:sp>
            <p:nvSpPr>
              <p:cNvPr id="343" name="Freeform 281">
                <a:extLst>
                  <a:ext uri="{FF2B5EF4-FFF2-40B4-BE49-F238E27FC236}">
                    <a16:creationId xmlns:a16="http://schemas.microsoft.com/office/drawing/2014/main" id="{14855676-482A-4D97-A4D5-825D7367AE3A}"/>
                  </a:ext>
                </a:extLst>
              </p:cNvPr>
              <p:cNvSpPr>
                <a:spLocks noChangeAspect="1"/>
              </p:cNvSpPr>
              <p:nvPr/>
            </p:nvSpPr>
            <p:spPr bwMode="black">
              <a:xfrm flipH="1">
                <a:off x="9674359" y="5477609"/>
                <a:ext cx="627497" cy="402718"/>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grpFill/>
              <a:ln>
                <a:noFill/>
              </a:ln>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44" name="Freeform 33">
                <a:extLst>
                  <a:ext uri="{FF2B5EF4-FFF2-40B4-BE49-F238E27FC236}">
                    <a16:creationId xmlns:a16="http://schemas.microsoft.com/office/drawing/2014/main" id="{54487057-9CA2-4A22-8F02-7A5984ECE913}"/>
                  </a:ext>
                </a:extLst>
              </p:cNvPr>
              <p:cNvSpPr>
                <a:spLocks noChangeAspect="1" noEditPoints="1"/>
              </p:cNvSpPr>
              <p:nvPr/>
            </p:nvSpPr>
            <p:spPr bwMode="black">
              <a:xfrm>
                <a:off x="9826969" y="5551409"/>
                <a:ext cx="322276" cy="22924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342" name="TextBox 341">
              <a:extLst>
                <a:ext uri="{FF2B5EF4-FFF2-40B4-BE49-F238E27FC236}">
                  <a16:creationId xmlns:a16="http://schemas.microsoft.com/office/drawing/2014/main" id="{93E522AA-A3CC-405D-A904-FC6E5BC74BE7}"/>
                </a:ext>
              </a:extLst>
            </p:cNvPr>
            <p:cNvSpPr txBox="1"/>
            <p:nvPr/>
          </p:nvSpPr>
          <p:spPr>
            <a:xfrm>
              <a:off x="10318012" y="5814832"/>
              <a:ext cx="1486876" cy="249299"/>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Third party BI tools</a:t>
              </a:r>
            </a:p>
          </p:txBody>
        </p:sp>
      </p:grpSp>
      <p:grpSp>
        <p:nvGrpSpPr>
          <p:cNvPr id="345" name="Group 344">
            <a:extLst>
              <a:ext uri="{FF2B5EF4-FFF2-40B4-BE49-F238E27FC236}">
                <a16:creationId xmlns:a16="http://schemas.microsoft.com/office/drawing/2014/main" id="{A6B4CDBE-A801-473C-8996-AC8CE1406F37}"/>
              </a:ext>
            </a:extLst>
          </p:cNvPr>
          <p:cNvGrpSpPr/>
          <p:nvPr/>
        </p:nvGrpSpPr>
        <p:grpSpPr>
          <a:xfrm>
            <a:off x="9926395" y="4677191"/>
            <a:ext cx="1793457" cy="249264"/>
            <a:chOff x="10006993" y="4919853"/>
            <a:chExt cx="1793712" cy="249299"/>
          </a:xfrm>
        </p:grpSpPr>
        <p:sp>
          <p:nvSpPr>
            <p:cNvPr id="346" name="TextBox 345">
              <a:extLst>
                <a:ext uri="{FF2B5EF4-FFF2-40B4-BE49-F238E27FC236}">
                  <a16:creationId xmlns:a16="http://schemas.microsoft.com/office/drawing/2014/main" id="{D367EB86-E0EA-41C4-95F6-5691C913AA5D}"/>
                </a:ext>
              </a:extLst>
            </p:cNvPr>
            <p:cNvSpPr txBox="1"/>
            <p:nvPr/>
          </p:nvSpPr>
          <p:spPr>
            <a:xfrm>
              <a:off x="10313829" y="4919853"/>
              <a:ext cx="1486876" cy="249299"/>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 Desktop</a:t>
              </a:r>
            </a:p>
          </p:txBody>
        </p:sp>
        <p:sp>
          <p:nvSpPr>
            <p:cNvPr id="347" name="Freeform 271">
              <a:extLst>
                <a:ext uri="{FF2B5EF4-FFF2-40B4-BE49-F238E27FC236}">
                  <a16:creationId xmlns:a16="http://schemas.microsoft.com/office/drawing/2014/main" id="{3D230C1F-DF22-4AFB-96E5-5429F4E95E7A}"/>
                </a:ext>
              </a:extLst>
            </p:cNvPr>
            <p:cNvSpPr/>
            <p:nvPr/>
          </p:nvSpPr>
          <p:spPr>
            <a:xfrm>
              <a:off x="10006993" y="4927132"/>
              <a:ext cx="306836" cy="23166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13" name="Freeform 70">
            <a:extLst>
              <a:ext uri="{FF2B5EF4-FFF2-40B4-BE49-F238E27FC236}">
                <a16:creationId xmlns:a16="http://schemas.microsoft.com/office/drawing/2014/main" id="{E7B551EA-4C62-403C-94A1-E73AD24CC6EC}"/>
              </a:ext>
            </a:extLst>
          </p:cNvPr>
          <p:cNvSpPr>
            <a:spLocks noChangeAspect="1"/>
          </p:cNvSpPr>
          <p:nvPr/>
        </p:nvSpPr>
        <p:spPr bwMode="black">
          <a:xfrm>
            <a:off x="4284333" y="3025862"/>
            <a:ext cx="297927" cy="429924"/>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32" tIns="74426" rIns="93032" bIns="74426" numCol="1" spcCol="0" rtlCol="0" fromWordArt="0" anchor="t" anchorCtr="0" forceAA="0" compatLnSpc="1">
            <a:prstTxWarp prst="textNoShape">
              <a:avLst/>
            </a:prstTxWarp>
            <a:noAutofit/>
          </a:bodyPr>
          <a:lstStyle/>
          <a:p>
            <a:pPr marL="0" marR="0" lvl="0" indent="0" algn="ctr" defTabSz="474300" rtl="0" eaLnBrk="1" fontAlgn="base" latinLnBrk="0" hangingPunct="1">
              <a:lnSpc>
                <a:spcPct val="90000"/>
              </a:lnSpc>
              <a:spcBef>
                <a:spcPct val="0"/>
              </a:spcBef>
              <a:spcAft>
                <a:spcPct val="0"/>
              </a:spcAft>
              <a:buClrTx/>
              <a:buSzTx/>
              <a:buFontTx/>
              <a:buNone/>
              <a:tabLst/>
              <a:defRPr/>
            </a:pPr>
            <a:endParaRPr kumimoji="0" lang="en-US" sz="122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23592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endParaRPr sz="2000">
              <a:solidFill>
                <a:srgbClr val="EDC30D"/>
              </a:solidFill>
              <a:latin typeface="Segoe UI Light"/>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indent="-365760">
              <a:spcBef>
                <a:spcPts val="1800"/>
              </a:spcBef>
              <a:buClr>
                <a:srgbClr val="EDC30D"/>
              </a:buClr>
              <a:defRPr/>
            </a:pPr>
            <a:endParaRPr lang="en-US" sz="2000">
              <a:solidFill>
                <a:prstClr val="white"/>
              </a:solidFill>
              <a:latin typeface="Segoe UI Light" panose="020B0502040204020203" pitchFamily="34" charset="0"/>
              <a:cs typeface="Segoe UI Light" panose="020B0502040204020203" pitchFamily="34" charset="0"/>
            </a:endParaRPr>
          </a:p>
        </p:txBody>
      </p:sp>
      <p:sp>
        <p:nvSpPr>
          <p:cNvPr id="7" name="Title 6"/>
          <p:cNvSpPr>
            <a:spLocks noGrp="1"/>
          </p:cNvSpPr>
          <p:nvPr>
            <p:ph type="title"/>
          </p:nvPr>
        </p:nvSpPr>
        <p:spPr/>
        <p:txBody>
          <a:bodyPr/>
          <a:lstStyle/>
          <a:p>
            <a:r>
              <a:rPr lang="en-US" dirty="0">
                <a:solidFill>
                  <a:srgbClr val="EDC30D"/>
                </a:solidFill>
              </a:rPr>
              <a:t>Security</a:t>
            </a:r>
            <a:endParaRPr lang="en-GB" dirty="0"/>
          </a:p>
        </p:txBody>
      </p:sp>
      <p:graphicFrame>
        <p:nvGraphicFramePr>
          <p:cNvPr id="2" name="Diagram 1"/>
          <p:cNvGraphicFramePr/>
          <p:nvPr/>
        </p:nvGraphicFramePr>
        <p:xfrm>
          <a:off x="5654566" y="273269"/>
          <a:ext cx="6212086" cy="6166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040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Data Security</a:t>
            </a:r>
          </a:p>
        </p:txBody>
      </p:sp>
      <p:graphicFrame>
        <p:nvGraphicFramePr>
          <p:cNvPr id="2" name="Diagram 1"/>
          <p:cNvGraphicFramePr/>
          <p:nvPr/>
        </p:nvGraphicFramePr>
        <p:xfrm>
          <a:off x="5804999" y="562219"/>
          <a:ext cx="6251014" cy="5638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3901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63231A-AA0E-410E-BAB8-6E4233609D6B}"/>
              </a:ext>
            </a:extLst>
          </p:cNvPr>
          <p:cNvPicPr>
            <a:picLocks noChangeAspect="1"/>
          </p:cNvPicPr>
          <p:nvPr/>
        </p:nvPicPr>
        <p:blipFill>
          <a:blip r:embed="rId2"/>
          <a:stretch>
            <a:fillRect/>
          </a:stretch>
        </p:blipFill>
        <p:spPr>
          <a:xfrm>
            <a:off x="1124097" y="3428114"/>
            <a:ext cx="3075110" cy="2831422"/>
          </a:xfrm>
          <a:prstGeom prst="rect">
            <a:avLst/>
          </a:prstGeom>
        </p:spPr>
      </p:pic>
      <p:graphicFrame>
        <p:nvGraphicFramePr>
          <p:cNvPr id="2" name="Diagram 1"/>
          <p:cNvGraphicFramePr/>
          <p:nvPr/>
        </p:nvGraphicFramePr>
        <p:xfrm>
          <a:off x="5804998" y="562219"/>
          <a:ext cx="6159573" cy="6192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2"/>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12"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App Workspaces</a:t>
            </a:r>
          </a:p>
        </p:txBody>
      </p:sp>
    </p:spTree>
    <p:extLst>
      <p:ext uri="{BB962C8B-B14F-4D97-AF65-F5344CB8AC3E}">
        <p14:creationId xmlns:p14="http://schemas.microsoft.com/office/powerpoint/2010/main" val="5910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8AFBC1-EA53-4570-BEF1-65D52B881CA8}"/>
              </a:ext>
            </a:extLst>
          </p:cNvPr>
          <p:cNvPicPr>
            <a:picLocks noChangeAspect="1"/>
          </p:cNvPicPr>
          <p:nvPr/>
        </p:nvPicPr>
        <p:blipFill>
          <a:blip r:embed="rId2"/>
          <a:stretch>
            <a:fillRect/>
          </a:stretch>
        </p:blipFill>
        <p:spPr>
          <a:xfrm>
            <a:off x="8556526" y="5662513"/>
            <a:ext cx="3019425" cy="981075"/>
          </a:xfrm>
          <a:prstGeom prst="rect">
            <a:avLst/>
          </a:prstGeom>
        </p:spPr>
      </p:pic>
      <p:pic>
        <p:nvPicPr>
          <p:cNvPr id="5" name="Content Placeholder 4" descr="A close up of an animal&#10;&#10;Description automatically generated">
            <a:extLst>
              <a:ext uri="{FF2B5EF4-FFF2-40B4-BE49-F238E27FC236}">
                <a16:creationId xmlns:a16="http://schemas.microsoft.com/office/drawing/2014/main" id="{9B72FE0D-C222-463F-AA15-4E579C4309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46291" y="1841170"/>
            <a:ext cx="4906521" cy="3791403"/>
          </a:xfrm>
        </p:spPr>
      </p:pic>
      <p:sp>
        <p:nvSpPr>
          <p:cNvPr id="3" name="Isosceles Triangle 2">
            <a:extLst>
              <a:ext uri="{FF2B5EF4-FFF2-40B4-BE49-F238E27FC236}">
                <a16:creationId xmlns:a16="http://schemas.microsoft.com/office/drawing/2014/main" id="{FCEC03ED-648E-4F42-9167-08662BC27DAE}"/>
              </a:ext>
            </a:extLst>
          </p:cNvPr>
          <p:cNvSpPr/>
          <p:nvPr/>
        </p:nvSpPr>
        <p:spPr>
          <a:xfrm>
            <a:off x="4558024" y="-132787"/>
            <a:ext cx="8692982" cy="7280766"/>
          </a:xfrm>
          <a:custGeom>
            <a:avLst/>
            <a:gdLst>
              <a:gd name="connsiteX0" fmla="*/ 0 w 7282078"/>
              <a:gd name="connsiteY0" fmla="*/ 6858000 h 6858000"/>
              <a:gd name="connsiteX1" fmla="*/ 3641039 w 7282078"/>
              <a:gd name="connsiteY1" fmla="*/ 0 h 6858000"/>
              <a:gd name="connsiteX2" fmla="*/ 7282078 w 7282078"/>
              <a:gd name="connsiteY2" fmla="*/ 6858000 h 6858000"/>
              <a:gd name="connsiteX3" fmla="*/ 0 w 7282078"/>
              <a:gd name="connsiteY3" fmla="*/ 6858000 h 6858000"/>
              <a:gd name="connsiteX0" fmla="*/ 0 w 7290250"/>
              <a:gd name="connsiteY0" fmla="*/ 6866389 h 6866389"/>
              <a:gd name="connsiteX1" fmla="*/ 7290250 w 7290250"/>
              <a:gd name="connsiteY1" fmla="*/ 0 h 6866389"/>
              <a:gd name="connsiteX2" fmla="*/ 7282078 w 7290250"/>
              <a:gd name="connsiteY2" fmla="*/ 6866389 h 6866389"/>
              <a:gd name="connsiteX3" fmla="*/ 0 w 7290250"/>
              <a:gd name="connsiteY3" fmla="*/ 6866389 h 6866389"/>
              <a:gd name="connsiteX0" fmla="*/ 0 w 7290250"/>
              <a:gd name="connsiteY0" fmla="*/ 6869985 h 6869985"/>
              <a:gd name="connsiteX1" fmla="*/ 7290250 w 7290250"/>
              <a:gd name="connsiteY1" fmla="*/ 3596 h 6869985"/>
              <a:gd name="connsiteX2" fmla="*/ 7282078 w 7290250"/>
              <a:gd name="connsiteY2" fmla="*/ 6869985 h 6869985"/>
              <a:gd name="connsiteX3" fmla="*/ 0 w 7290250"/>
              <a:gd name="connsiteY3" fmla="*/ 6869985 h 6869985"/>
              <a:gd name="connsiteX0" fmla="*/ 0 w 7290250"/>
              <a:gd name="connsiteY0" fmla="*/ 6869985 h 6869985"/>
              <a:gd name="connsiteX1" fmla="*/ 7290250 w 7290250"/>
              <a:gd name="connsiteY1" fmla="*/ 3596 h 6869985"/>
              <a:gd name="connsiteX2" fmla="*/ 7282078 w 7290250"/>
              <a:gd name="connsiteY2" fmla="*/ 6869985 h 6869985"/>
              <a:gd name="connsiteX3" fmla="*/ 0 w 7290250"/>
              <a:gd name="connsiteY3" fmla="*/ 6869985 h 6869985"/>
              <a:gd name="connsiteX0" fmla="*/ 0 w 7290250"/>
              <a:gd name="connsiteY0" fmla="*/ 6869985 h 6869985"/>
              <a:gd name="connsiteX1" fmla="*/ 7290250 w 7290250"/>
              <a:gd name="connsiteY1" fmla="*/ 3596 h 6869985"/>
              <a:gd name="connsiteX2" fmla="*/ 5788153 w 7290250"/>
              <a:gd name="connsiteY2" fmla="*/ 4353287 h 6869985"/>
              <a:gd name="connsiteX3" fmla="*/ 0 w 7290250"/>
              <a:gd name="connsiteY3" fmla="*/ 6869985 h 6869985"/>
              <a:gd name="connsiteX0" fmla="*/ 0 w 7946312"/>
              <a:gd name="connsiteY0" fmla="*/ 7280765 h 7280765"/>
              <a:gd name="connsiteX1" fmla="*/ 7946312 w 7946312"/>
              <a:gd name="connsiteY1" fmla="*/ 3315 h 7280765"/>
              <a:gd name="connsiteX2" fmla="*/ 5788153 w 7946312"/>
              <a:gd name="connsiteY2" fmla="*/ 4764067 h 7280765"/>
              <a:gd name="connsiteX3" fmla="*/ 0 w 7946312"/>
              <a:gd name="connsiteY3" fmla="*/ 7280765 h 7280765"/>
              <a:gd name="connsiteX0" fmla="*/ 0 w 7946312"/>
              <a:gd name="connsiteY0" fmla="*/ 7280765 h 7280765"/>
              <a:gd name="connsiteX1" fmla="*/ 7946312 w 7946312"/>
              <a:gd name="connsiteY1" fmla="*/ 3315 h 7280765"/>
              <a:gd name="connsiteX2" fmla="*/ 7835383 w 7946312"/>
              <a:gd name="connsiteY2" fmla="*/ 2549375 h 7280765"/>
              <a:gd name="connsiteX3" fmla="*/ 0 w 7946312"/>
              <a:gd name="connsiteY3" fmla="*/ 7280765 h 7280765"/>
            </a:gdLst>
            <a:ahLst/>
            <a:cxnLst>
              <a:cxn ang="0">
                <a:pos x="connsiteX0" y="connsiteY0"/>
              </a:cxn>
              <a:cxn ang="0">
                <a:pos x="connsiteX1" y="connsiteY1"/>
              </a:cxn>
              <a:cxn ang="0">
                <a:pos x="connsiteX2" y="connsiteY2"/>
              </a:cxn>
              <a:cxn ang="0">
                <a:pos x="connsiteX3" y="connsiteY3"/>
              </a:cxn>
            </a:cxnLst>
            <a:rect l="l" t="t" r="r" b="b"/>
            <a:pathLst>
              <a:path w="7946312" h="7280765">
                <a:moveTo>
                  <a:pt x="0" y="7280765"/>
                </a:moveTo>
                <a:cubicBezTo>
                  <a:pt x="2430083" y="4991969"/>
                  <a:pt x="-733569" y="-149086"/>
                  <a:pt x="7946312" y="3315"/>
                </a:cubicBezTo>
                <a:lnTo>
                  <a:pt x="7835383" y="2549375"/>
                </a:lnTo>
                <a:cubicBezTo>
                  <a:pt x="3013002" y="-4530933"/>
                  <a:pt x="2427359" y="7280765"/>
                  <a:pt x="0" y="7280765"/>
                </a:cubicBezTo>
                <a:close/>
              </a:path>
            </a:pathLst>
          </a:custGeom>
          <a:solidFill>
            <a:srgbClr val="B8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CEDF3-49A9-4B9A-B034-D1C361C54A77}"/>
              </a:ext>
            </a:extLst>
          </p:cNvPr>
          <p:cNvSpPr>
            <a:spLocks noGrp="1"/>
          </p:cNvSpPr>
          <p:nvPr>
            <p:ph type="title"/>
          </p:nvPr>
        </p:nvSpPr>
        <p:spPr>
          <a:xfrm>
            <a:off x="134521" y="71453"/>
            <a:ext cx="10599740" cy="1593826"/>
          </a:xfrm>
        </p:spPr>
        <p:txBody>
          <a:bodyPr>
            <a:noAutofit/>
          </a:bodyPr>
          <a:lstStyle/>
          <a:p>
            <a:r>
              <a:rPr lang="es-AR" sz="4800" b="1">
                <a:latin typeface="Open Sans Condensed" panose="020B0806030504020204" pitchFamily="34" charset="0"/>
                <a:ea typeface="Open Sans Condensed" panose="020B0806030504020204" pitchFamily="34" charset="0"/>
                <a:cs typeface="Open Sans Condensed" panose="020B0806030504020204" pitchFamily="34" charset="0"/>
              </a:rPr>
              <a:t>Muchas Gracias!</a:t>
            </a:r>
            <a:endParaRPr lang="es-AR" sz="4800" b="1" dirty="0">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9" name="Picture 8">
            <a:extLst>
              <a:ext uri="{FF2B5EF4-FFF2-40B4-BE49-F238E27FC236}">
                <a16:creationId xmlns:a16="http://schemas.microsoft.com/office/drawing/2014/main" id="{D57CC2E8-2BD2-4E07-A4B7-1261065A88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0295" y="3179292"/>
            <a:ext cx="2043730" cy="1857176"/>
          </a:xfrm>
          <a:prstGeom prst="rect">
            <a:avLst/>
          </a:prstGeom>
          <a:ln w="38100" cap="sq">
            <a:solidFill>
              <a:srgbClr val="B8F4F4"/>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08EBA59C-1F84-4F27-8EC9-0710C7793A5D}"/>
              </a:ext>
            </a:extLst>
          </p:cNvPr>
          <p:cNvSpPr txBox="1"/>
          <p:nvPr/>
        </p:nvSpPr>
        <p:spPr>
          <a:xfrm>
            <a:off x="2421459" y="3045931"/>
            <a:ext cx="2561920" cy="584775"/>
          </a:xfrm>
          <a:prstGeom prst="rect">
            <a:avLst/>
          </a:prstGeom>
          <a:noFill/>
        </p:spPr>
        <p:txBody>
          <a:bodyPr wrap="none" rtlCol="0">
            <a:spAutoFit/>
          </a:bodyPr>
          <a:lstStyle/>
          <a:p>
            <a:r>
              <a:rPr lang="en-US" sz="3200" dirty="0">
                <a:latin typeface="Open Sans Condensed" panose="020B0806030504020204" pitchFamily="34" charset="0"/>
                <a:ea typeface="Open Sans Condensed" panose="020B0806030504020204" pitchFamily="34" charset="0"/>
                <a:cs typeface="Open Sans Condensed" panose="020B0806030504020204" pitchFamily="34" charset="0"/>
              </a:rPr>
              <a:t>Maxi Accotto</a:t>
            </a:r>
          </a:p>
        </p:txBody>
      </p:sp>
      <p:sp>
        <p:nvSpPr>
          <p:cNvPr id="7" name="TextBox 6">
            <a:extLst>
              <a:ext uri="{FF2B5EF4-FFF2-40B4-BE49-F238E27FC236}">
                <a16:creationId xmlns:a16="http://schemas.microsoft.com/office/drawing/2014/main" id="{261D6319-7F38-402F-BBD7-0ADBA76F3D01}"/>
              </a:ext>
            </a:extLst>
          </p:cNvPr>
          <p:cNvSpPr txBox="1"/>
          <p:nvPr/>
        </p:nvSpPr>
        <p:spPr>
          <a:xfrm>
            <a:off x="2412097" y="3611419"/>
            <a:ext cx="4120872" cy="1785104"/>
          </a:xfrm>
          <a:prstGeom prst="rect">
            <a:avLst/>
          </a:prstGeom>
          <a:noFill/>
        </p:spPr>
        <p:txBody>
          <a:bodyPr wrap="none" rtlCol="0">
            <a:spAutoFit/>
          </a:bodyPr>
          <a:lstStyle/>
          <a:p>
            <a:r>
              <a:rPr lang="en-US" sz="2200" b="1" dirty="0">
                <a:latin typeface="Open Sans Condensed" panose="020B0806030504020204" pitchFamily="34" charset="0"/>
                <a:ea typeface="Open Sans Condensed" panose="020B0806030504020204" pitchFamily="34" charset="0"/>
                <a:cs typeface="Open Sans Condensed" panose="020B0806030504020204" pitchFamily="34" charset="0"/>
              </a:rPr>
              <a:t>Microsoft MVP Data Platform</a:t>
            </a:r>
          </a:p>
          <a:p>
            <a:r>
              <a:rPr lang="en-US" sz="2200" b="1" dirty="0">
                <a:latin typeface="Open Sans Condensed" panose="020B0806030504020204" pitchFamily="34" charset="0"/>
                <a:ea typeface="Open Sans Condensed" panose="020B0806030504020204" pitchFamily="34" charset="0"/>
                <a:cs typeface="Open Sans Condensed" panose="020B0806030504020204" pitchFamily="34" charset="0"/>
              </a:rPr>
              <a:t>@</a:t>
            </a:r>
            <a:r>
              <a:rPr lang="en-US" sz="2200" b="1" dirty="0" err="1">
                <a:latin typeface="Open Sans Condensed" panose="020B0806030504020204" pitchFamily="34" charset="0"/>
                <a:ea typeface="Open Sans Condensed" panose="020B0806030504020204" pitchFamily="34" charset="0"/>
                <a:cs typeface="Open Sans Condensed" panose="020B0806030504020204" pitchFamily="34" charset="0"/>
              </a:rPr>
              <a:t>maxiaccotto</a:t>
            </a:r>
            <a:endParaRPr lang="en-US" sz="2200" b="1" dirty="0">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US" sz="22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Triggerdb.com | Socio </a:t>
            </a:r>
            <a:r>
              <a:rPr lang="en-US" sz="22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Gerente</a:t>
            </a:r>
            <a:endParaRPr lang="en-US" sz="22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r>
              <a:rPr lang="en-US" sz="2200" dirty="0">
                <a:latin typeface="Open Sans Condensed Light" panose="020B0306030504020204" pitchFamily="34" charset="0"/>
                <a:ea typeface="Open Sans Condensed Light" panose="020B0306030504020204" pitchFamily="34" charset="0"/>
                <a:cs typeface="Open Sans Condensed Light" panose="020B0306030504020204" pitchFamily="34" charset="0"/>
                <a:hlinkClick r:id="rId5"/>
              </a:rPr>
              <a:t>https://Blogs.triggerdb.com</a:t>
            </a:r>
            <a:endParaRPr lang="en-US" sz="22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endParaRPr lang="en-US" sz="22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0" name="Rectangle 9">
            <a:extLst>
              <a:ext uri="{FF2B5EF4-FFF2-40B4-BE49-F238E27FC236}">
                <a16:creationId xmlns:a16="http://schemas.microsoft.com/office/drawing/2014/main" id="{E78BECE9-EE76-43CE-95FB-DE770B6D95FB}"/>
              </a:ext>
            </a:extLst>
          </p:cNvPr>
          <p:cNvSpPr/>
          <p:nvPr/>
        </p:nvSpPr>
        <p:spPr>
          <a:xfrm>
            <a:off x="0" y="0"/>
            <a:ext cx="12192000" cy="6858000"/>
          </a:xfrm>
          <a:prstGeom prst="rect">
            <a:avLst/>
          </a:prstGeom>
          <a:noFill/>
          <a:ln w="76200">
            <a:solidFill>
              <a:srgbClr val="B8F4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F9FC4B-C77F-4025-9F02-1CCCCDEDDC17}"/>
              </a:ext>
            </a:extLst>
          </p:cNvPr>
          <p:cNvSpPr txBox="1"/>
          <p:nvPr/>
        </p:nvSpPr>
        <p:spPr>
          <a:xfrm>
            <a:off x="6662657" y="5765360"/>
            <a:ext cx="1758815" cy="369332"/>
          </a:xfrm>
          <a:prstGeom prst="rect">
            <a:avLst/>
          </a:prstGeom>
          <a:noFill/>
        </p:spPr>
        <p:txBody>
          <a:bodyPr wrap="none" rtlCol="0">
            <a:spAutoFit/>
          </a:bodyPr>
          <a:lstStyle/>
          <a:p>
            <a:r>
              <a:rPr lang="en-US" dirty="0">
                <a:latin typeface="Open Sans Condensed" panose="020B0806030504020204" pitchFamily="34" charset="0"/>
                <a:ea typeface="Open Sans Condensed" panose="020B0806030504020204" pitchFamily="34" charset="0"/>
                <a:cs typeface="Open Sans Condensed" panose="020B0806030504020204" pitchFamily="34" charset="0"/>
              </a:rPr>
              <a:t>Argentina Edition</a:t>
            </a:r>
          </a:p>
        </p:txBody>
      </p:sp>
      <p:sp>
        <p:nvSpPr>
          <p:cNvPr id="12" name="TextBox 11">
            <a:extLst>
              <a:ext uri="{FF2B5EF4-FFF2-40B4-BE49-F238E27FC236}">
                <a16:creationId xmlns:a16="http://schemas.microsoft.com/office/drawing/2014/main" id="{73BBD29D-F34D-4C62-83F7-B9193052AC36}"/>
              </a:ext>
            </a:extLst>
          </p:cNvPr>
          <p:cNvSpPr txBox="1"/>
          <p:nvPr/>
        </p:nvSpPr>
        <p:spPr>
          <a:xfrm>
            <a:off x="6838186" y="6095003"/>
            <a:ext cx="1407758" cy="369332"/>
          </a:xfrm>
          <a:prstGeom prst="rect">
            <a:avLst/>
          </a:prstGeom>
          <a:noFill/>
        </p:spPr>
        <p:txBody>
          <a:bodyPr wrap="none" rtlCol="0">
            <a:spAutoFit/>
          </a:bodyPr>
          <a:lstStyle/>
          <a:p>
            <a:r>
              <a:rPr lang="en-US" dirty="0">
                <a:latin typeface="Open Sans Condensed" panose="020B0806030504020204" pitchFamily="34" charset="0"/>
                <a:ea typeface="Open Sans Condensed" panose="020B0806030504020204" pitchFamily="34" charset="0"/>
                <a:cs typeface="Open Sans Condensed" panose="020B0806030504020204" pitchFamily="34" charset="0"/>
              </a:rPr>
              <a:t>Junio 16 2020</a:t>
            </a:r>
          </a:p>
        </p:txBody>
      </p:sp>
    </p:spTree>
    <p:extLst>
      <p:ext uri="{BB962C8B-B14F-4D97-AF65-F5344CB8AC3E}">
        <p14:creationId xmlns:p14="http://schemas.microsoft.com/office/powerpoint/2010/main" val="2441505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93"/>
          <p:cNvSpPr>
            <a:spLocks noGrp="1"/>
          </p:cNvSpPr>
          <p:nvPr>
            <p:ph type="title"/>
          </p:nvPr>
        </p:nvSpPr>
        <p:spPr>
          <a:xfrm>
            <a:off x="172461" y="156084"/>
            <a:ext cx="11653523" cy="927940"/>
          </a:xfrm>
        </p:spPr>
        <p:txBody>
          <a:bodyPr/>
          <a:lstStyle/>
          <a:p>
            <a:r>
              <a:rPr lang="en-US" sz="4800" spc="-102" err="1">
                <a:ln w="3175">
                  <a:noFill/>
                </a:ln>
                <a:solidFill>
                  <a:srgbClr val="EDC30D"/>
                </a:solidFill>
                <a:latin typeface="Segoe UI Light" panose="020B0502040204020203" pitchFamily="34" charset="0"/>
                <a:ea typeface="+mn-ea"/>
                <a:cs typeface="Segoe UI Light" panose="020B0502040204020203" pitchFamily="34" charset="0"/>
              </a:rPr>
              <a:t>Organisational</a:t>
            </a:r>
            <a:r>
              <a:rPr lang="en-US" sz="4800" spc="-102">
                <a:ln w="3175">
                  <a:noFill/>
                </a:ln>
                <a:solidFill>
                  <a:srgbClr val="EDC30D"/>
                </a:solidFill>
                <a:latin typeface="Segoe UI Light" panose="020B0502040204020203" pitchFamily="34" charset="0"/>
                <a:ea typeface="+mn-ea"/>
                <a:cs typeface="Segoe UI Light" panose="020B0502040204020203" pitchFamily="34" charset="0"/>
              </a:rPr>
              <a:t> BI vs Self-Service</a:t>
            </a:r>
          </a:p>
        </p:txBody>
      </p:sp>
      <p:grpSp>
        <p:nvGrpSpPr>
          <p:cNvPr id="105" name="Group 104"/>
          <p:cNvGrpSpPr/>
          <p:nvPr/>
        </p:nvGrpSpPr>
        <p:grpSpPr>
          <a:xfrm>
            <a:off x="598307" y="1261647"/>
            <a:ext cx="11053528" cy="4826535"/>
            <a:chOff x="2059137" y="2106601"/>
            <a:chExt cx="8016045" cy="3116561"/>
          </a:xfrm>
        </p:grpSpPr>
        <p:pic>
          <p:nvPicPr>
            <p:cNvPr id="106" name="Picture 2" descr="http://cache4.asset-cache.net/gc/473976779-waiter-for-fine-dining-gettyimages.jpg?v=1&amp;c=IWSAsset&amp;k=2&amp;d=u1lc9XP1AYZhrRh7OKks1PPjjwJ4s4q3ME5rHZySiEXWEi2bC5W6n1g%2BjJW8We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137" y="2106601"/>
              <a:ext cx="3533170" cy="3116561"/>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p:cNvSpPr txBox="1"/>
            <p:nvPr/>
          </p:nvSpPr>
          <p:spPr>
            <a:xfrm>
              <a:off x="2351584" y="3635324"/>
              <a:ext cx="936104" cy="36104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FFFFFF"/>
                  </a:solidFill>
                  <a:effectLst/>
                  <a:uLnTx/>
                  <a:uFillTx/>
                  <a:latin typeface="Segoe UI"/>
                  <a:ea typeface="+mn-ea"/>
                  <a:cs typeface="+mn-cs"/>
                </a:rPr>
                <a:t>Summary Report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FFFFFF"/>
                  </a:solidFill>
                  <a:effectLst/>
                  <a:uLnTx/>
                  <a:uFillTx/>
                  <a:latin typeface="Segoe UI"/>
                  <a:ea typeface="+mn-ea"/>
                  <a:cs typeface="+mn-cs"/>
                </a:rPr>
                <a:t>Regional Report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FFFFFF"/>
                  </a:solidFill>
                  <a:effectLst/>
                  <a:uLnTx/>
                  <a:uFillTx/>
                  <a:latin typeface="Segoe UI"/>
                  <a:ea typeface="+mn-ea"/>
                  <a:cs typeface="+mn-cs"/>
                </a:rPr>
                <a:t>Cube</a:t>
              </a:r>
            </a:p>
          </p:txBody>
        </p:sp>
        <p:sp>
          <p:nvSpPr>
            <p:cNvPr id="108" name="TextBox 107"/>
            <p:cNvSpPr txBox="1"/>
            <p:nvPr/>
          </p:nvSpPr>
          <p:spPr>
            <a:xfrm>
              <a:off x="3575590" y="4027739"/>
              <a:ext cx="2016716" cy="208895"/>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74" b="1" i="0" u="none" strike="noStrike" kern="0" cap="none" spc="0" normalizeH="0" baseline="0" noProof="0">
                  <a:ln>
                    <a:noFill/>
                  </a:ln>
                  <a:solidFill>
                    <a:srgbClr val="FFFFFF"/>
                  </a:solidFill>
                  <a:effectLst/>
                  <a:uLnTx/>
                  <a:uFillTx/>
                  <a:latin typeface="Segoe UI"/>
                  <a:ea typeface="+mn-ea"/>
                  <a:cs typeface="+mn-cs"/>
                </a:rPr>
                <a:t>Standard Reporting</a:t>
              </a:r>
            </a:p>
          </p:txBody>
        </p:sp>
        <p:pic>
          <p:nvPicPr>
            <p:cNvPr id="109" name="Picture 4" descr="http://bloximages.chicago2.vip.townnews.com/host.madison.com/content/tncms/assets/v3/editorial/9/12/91296f6e-8568-11e1-935d-0019bb2963f4/4f8825745ed90.preview-62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894" y="2106601"/>
              <a:ext cx="4099288" cy="3028184"/>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p:cNvGrpSpPr/>
            <p:nvPr/>
          </p:nvGrpSpPr>
          <p:grpSpPr>
            <a:xfrm>
              <a:off x="8055776" y="4021226"/>
              <a:ext cx="1971051" cy="443391"/>
              <a:chOff x="8709028" y="3846670"/>
              <a:chExt cx="2628067" cy="591188"/>
            </a:xfrm>
          </p:grpSpPr>
          <p:sp>
            <p:nvSpPr>
              <p:cNvPr id="112" name="TextBox 111"/>
              <p:cNvSpPr txBox="1"/>
              <p:nvPr/>
            </p:nvSpPr>
            <p:spPr>
              <a:xfrm rot="737617">
                <a:off x="8709028" y="3846670"/>
                <a:ext cx="706299" cy="238483"/>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FFFF"/>
                    </a:solidFill>
                    <a:effectLst/>
                    <a:uLnTx/>
                    <a:uFillTx/>
                    <a:latin typeface="Segoe UI"/>
                    <a:ea typeface="+mn-ea"/>
                    <a:cs typeface="+mn-cs"/>
                  </a:rPr>
                  <a:t>Sales</a:t>
                </a:r>
              </a:p>
            </p:txBody>
          </p:sp>
          <p:sp>
            <p:nvSpPr>
              <p:cNvPr id="113" name="TextBox 112"/>
              <p:cNvSpPr txBox="1"/>
              <p:nvPr/>
            </p:nvSpPr>
            <p:spPr>
              <a:xfrm rot="883119">
                <a:off x="9549255" y="3990173"/>
                <a:ext cx="757961" cy="238483"/>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FFFF"/>
                    </a:solidFill>
                    <a:effectLst/>
                    <a:uLnTx/>
                    <a:uFillTx/>
                    <a:latin typeface="Segoe UI"/>
                    <a:ea typeface="+mn-ea"/>
                    <a:cs typeface="+mn-cs"/>
                  </a:rPr>
                  <a:t>HR</a:t>
                </a:r>
              </a:p>
            </p:txBody>
          </p:sp>
          <p:sp>
            <p:nvSpPr>
              <p:cNvPr id="114" name="TextBox 113"/>
              <p:cNvSpPr txBox="1"/>
              <p:nvPr/>
            </p:nvSpPr>
            <p:spPr>
              <a:xfrm rot="883119">
                <a:off x="10524316" y="4199375"/>
                <a:ext cx="812779" cy="238483"/>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a:ea typeface="+mn-ea"/>
                    <a:cs typeface="+mn-cs"/>
                  </a:rPr>
                  <a:t>Other</a:t>
                </a:r>
              </a:p>
            </p:txBody>
          </p:sp>
        </p:grpSp>
        <p:sp>
          <p:nvSpPr>
            <p:cNvPr id="111" name="TextBox 110"/>
            <p:cNvSpPr txBox="1"/>
            <p:nvPr/>
          </p:nvSpPr>
          <p:spPr>
            <a:xfrm>
              <a:off x="5977504" y="2357655"/>
              <a:ext cx="1945991" cy="208895"/>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74" b="1" i="0" u="none" strike="noStrike" kern="0" cap="none" spc="0" normalizeH="0" baseline="0" noProof="0">
                  <a:ln>
                    <a:noFill/>
                  </a:ln>
                  <a:solidFill>
                    <a:srgbClr val="FFFFFF"/>
                  </a:solidFill>
                  <a:effectLst/>
                  <a:uLnTx/>
                  <a:uFillTx/>
                  <a:latin typeface="Segoe UI"/>
                  <a:ea typeface="+mn-ea"/>
                  <a:cs typeface="+mn-cs"/>
                </a:rPr>
                <a:t>Self-Service</a:t>
              </a:r>
            </a:p>
          </p:txBody>
        </p:sp>
      </p:grpSp>
      <p:pic>
        <p:nvPicPr>
          <p:cNvPr id="115" name="Picture 11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7074" b="70461" l="10000" r="90000"/>
                    </a14:imgEffect>
                  </a14:imgLayer>
                </a14:imgProps>
              </a:ext>
              <a:ext uri="{28A0092B-C50C-407E-A947-70E740481C1C}">
                <a14:useLocalDpi xmlns:a14="http://schemas.microsoft.com/office/drawing/2010/main" val="0"/>
              </a:ext>
            </a:extLst>
          </a:blip>
          <a:srcRect l="-220" t="21650" r="-220" b="24116"/>
          <a:stretch/>
        </p:blipFill>
        <p:spPr>
          <a:xfrm>
            <a:off x="8723384" y="4526302"/>
            <a:ext cx="2159933" cy="766429"/>
          </a:xfrm>
          <a:prstGeom prst="rect">
            <a:avLst/>
          </a:prstGeom>
        </p:spPr>
      </p:pic>
      <p:pic>
        <p:nvPicPr>
          <p:cNvPr id="116" name="Picture 115"/>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26951" b="69352" l="59375" r="95486"/>
                    </a14:imgEffect>
                  </a14:imgLayer>
                </a14:imgProps>
              </a:ext>
              <a:ext uri="{28A0092B-C50C-407E-A947-70E740481C1C}">
                <a14:useLocalDpi xmlns:a14="http://schemas.microsoft.com/office/drawing/2010/main" val="0"/>
              </a:ext>
            </a:extLst>
          </a:blip>
          <a:srcRect l="54861" t="21651" r="-220" b="25348"/>
          <a:stretch/>
        </p:blipFill>
        <p:spPr>
          <a:xfrm>
            <a:off x="10130047" y="4936632"/>
            <a:ext cx="1008369" cy="774283"/>
          </a:xfrm>
          <a:prstGeom prst="rect">
            <a:avLst/>
          </a:prstGeom>
        </p:spPr>
      </p:pic>
    </p:spTree>
    <p:extLst>
      <p:ext uri="{BB962C8B-B14F-4D97-AF65-F5344CB8AC3E}">
        <p14:creationId xmlns:p14="http://schemas.microsoft.com/office/powerpoint/2010/main" val="147644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anim calcmode="lin" valueType="num">
                                      <p:cBhvr>
                                        <p:cTn id="8" dur="1000" fill="hold"/>
                                        <p:tgtEl>
                                          <p:spTgt spid="115"/>
                                        </p:tgtEl>
                                        <p:attrNameLst>
                                          <p:attrName>ppt_x</p:attrName>
                                        </p:attrNameLst>
                                      </p:cBhvr>
                                      <p:tavLst>
                                        <p:tav tm="0">
                                          <p:val>
                                            <p:strVal val="#ppt_x"/>
                                          </p:val>
                                        </p:tav>
                                        <p:tav tm="100000">
                                          <p:val>
                                            <p:strVal val="#ppt_x"/>
                                          </p:val>
                                        </p:tav>
                                      </p:tavLst>
                                    </p:anim>
                                    <p:anim calcmode="lin" valueType="num">
                                      <p:cBhvr>
                                        <p:cTn id="9" dur="1000" fill="hold"/>
                                        <p:tgtEl>
                                          <p:spTgt spid="11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1000"/>
                                        <p:tgtEl>
                                          <p:spTgt spid="116"/>
                                        </p:tgtEl>
                                      </p:cBhvr>
                                    </p:animEffect>
                                    <p:anim calcmode="lin" valueType="num">
                                      <p:cBhvr>
                                        <p:cTn id="13" dur="1000" fill="hold"/>
                                        <p:tgtEl>
                                          <p:spTgt spid="116"/>
                                        </p:tgtEl>
                                        <p:attrNameLst>
                                          <p:attrName>ppt_x</p:attrName>
                                        </p:attrNameLst>
                                      </p:cBhvr>
                                      <p:tavLst>
                                        <p:tav tm="0">
                                          <p:val>
                                            <p:strVal val="#ppt_x"/>
                                          </p:val>
                                        </p:tav>
                                        <p:tav tm="100000">
                                          <p:val>
                                            <p:strVal val="#ppt_x"/>
                                          </p:val>
                                        </p:tav>
                                      </p:tavLst>
                                    </p:anim>
                                    <p:anim calcmode="lin" valueType="num">
                                      <p:cBhvr>
                                        <p:cTn id="14"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 name="Picture 523">
            <a:extLst>
              <a:ext uri="{FF2B5EF4-FFF2-40B4-BE49-F238E27FC236}">
                <a16:creationId xmlns:a16="http://schemas.microsoft.com/office/drawing/2014/main" id="{94F27292-CF74-46AC-869C-BD418135AC0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23263"/>
          <a:stretch/>
        </p:blipFill>
        <p:spPr>
          <a:xfrm>
            <a:off x="4094" y="-36978"/>
            <a:ext cx="12183813" cy="6931958"/>
          </a:xfrm>
          <a:prstGeom prst="rect">
            <a:avLst/>
          </a:prstGeom>
        </p:spPr>
      </p:pic>
      <p:cxnSp>
        <p:nvCxnSpPr>
          <p:cNvPr id="34" name="Straight Connector 33"/>
          <p:cNvCxnSpPr/>
          <p:nvPr/>
        </p:nvCxnSpPr>
        <p:spPr>
          <a:xfrm>
            <a:off x="2453" y="4298281"/>
            <a:ext cx="12187096"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1317609" y="4534621"/>
            <a:ext cx="1792129" cy="3733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652" rtl="0" eaLnBrk="1" fontAlgn="base" latinLnBrk="0" hangingPunct="1">
              <a:lnSpc>
                <a:spcPct val="100000"/>
              </a:lnSpc>
              <a:spcBef>
                <a:spcPct val="0"/>
              </a:spcBef>
              <a:spcAft>
                <a:spcPct val="0"/>
              </a:spcAft>
              <a:buClrTx/>
              <a:buSzTx/>
              <a:buFontTx/>
              <a:buNone/>
              <a:tabLst/>
              <a:defRPr/>
            </a:pPr>
            <a:r>
              <a:rPr kumimoji="0" lang="en-US" sz="1764" b="1" i="0" u="none" strike="noStrike" kern="0" cap="none" spc="49" normalizeH="0" baseline="0" noProof="0" dirty="0">
                <a:ln>
                  <a:noFill/>
                </a:ln>
                <a:solidFill>
                  <a:srgbClr val="004862"/>
                </a:solidFill>
                <a:effectLst/>
                <a:uLnTx/>
                <a:uFillTx/>
                <a:latin typeface="Segoe UI Semilight" panose="020B0402040204020203" pitchFamily="34" charset="0"/>
                <a:ea typeface="+mn-ea"/>
                <a:cs typeface="Segoe UI Semilight" panose="020B0402040204020203" pitchFamily="34" charset="0"/>
              </a:rPr>
              <a:t>IT</a:t>
            </a:r>
          </a:p>
        </p:txBody>
      </p:sp>
      <p:sp>
        <p:nvSpPr>
          <p:cNvPr id="40" name="Rectangle 39"/>
          <p:cNvSpPr/>
          <p:nvPr/>
        </p:nvSpPr>
        <p:spPr bwMode="auto">
          <a:xfrm>
            <a:off x="3767095" y="4534621"/>
            <a:ext cx="2097445" cy="3733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652" rtl="0" eaLnBrk="1" fontAlgn="base" latinLnBrk="0" hangingPunct="1">
              <a:lnSpc>
                <a:spcPct val="100000"/>
              </a:lnSpc>
              <a:spcBef>
                <a:spcPct val="0"/>
              </a:spcBef>
              <a:spcAft>
                <a:spcPct val="0"/>
              </a:spcAft>
              <a:buClrTx/>
              <a:buSzTx/>
              <a:buFontTx/>
              <a:buNone/>
              <a:tabLst/>
              <a:defRPr/>
            </a:pPr>
            <a:r>
              <a:rPr kumimoji="0" lang="es-AR" sz="1764" b="1" i="0" u="none" strike="noStrike" kern="0" cap="none" spc="49" normalizeH="0" baseline="0" noProof="0" dirty="0">
                <a:ln>
                  <a:noFill/>
                </a:ln>
                <a:solidFill>
                  <a:srgbClr val="004862"/>
                </a:solidFill>
                <a:effectLst/>
                <a:uLnTx/>
                <a:uFillTx/>
                <a:latin typeface="Segoe UI Semilight" panose="020B0402040204020203" pitchFamily="34" charset="0"/>
                <a:ea typeface="+mn-ea"/>
                <a:cs typeface="Segoe UI Semilight" panose="020B0402040204020203" pitchFamily="34" charset="0"/>
              </a:rPr>
              <a:t>Científico de Datos</a:t>
            </a:r>
          </a:p>
        </p:txBody>
      </p:sp>
      <p:sp>
        <p:nvSpPr>
          <p:cNvPr id="41" name="Rectangle 40"/>
          <p:cNvSpPr/>
          <p:nvPr/>
        </p:nvSpPr>
        <p:spPr bwMode="auto">
          <a:xfrm>
            <a:off x="6494044" y="4534621"/>
            <a:ext cx="1792129" cy="3733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652" rtl="0" eaLnBrk="1" fontAlgn="base" latinLnBrk="0" hangingPunct="1">
              <a:lnSpc>
                <a:spcPct val="100000"/>
              </a:lnSpc>
              <a:spcBef>
                <a:spcPct val="0"/>
              </a:spcBef>
              <a:spcAft>
                <a:spcPct val="0"/>
              </a:spcAft>
              <a:buClrTx/>
              <a:buSzTx/>
              <a:buFontTx/>
              <a:buNone/>
              <a:tabLst/>
              <a:defRPr/>
            </a:pPr>
            <a:r>
              <a:rPr kumimoji="0" lang="es-AR" sz="1764" b="1" i="0" u="none" strike="noStrike" kern="0" cap="none" spc="49" normalizeH="0" baseline="0" noProof="0" dirty="0">
                <a:ln>
                  <a:noFill/>
                </a:ln>
                <a:solidFill>
                  <a:srgbClr val="004862"/>
                </a:solidFill>
                <a:effectLst/>
                <a:uLnTx/>
                <a:uFillTx/>
                <a:latin typeface="Segoe UI Semilight" panose="020B0402040204020203" pitchFamily="34" charset="0"/>
                <a:ea typeface="+mn-ea"/>
                <a:cs typeface="Segoe UI Semilight" panose="020B0402040204020203" pitchFamily="34" charset="0"/>
              </a:rPr>
              <a:t>Analista</a:t>
            </a:r>
          </a:p>
        </p:txBody>
      </p:sp>
      <p:sp>
        <p:nvSpPr>
          <p:cNvPr id="42" name="Rectangle 41"/>
          <p:cNvSpPr/>
          <p:nvPr/>
        </p:nvSpPr>
        <p:spPr bwMode="auto">
          <a:xfrm>
            <a:off x="9082263" y="4534621"/>
            <a:ext cx="1792129" cy="3733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652" rtl="0" eaLnBrk="1" fontAlgn="base" latinLnBrk="0" hangingPunct="1">
              <a:lnSpc>
                <a:spcPct val="100000"/>
              </a:lnSpc>
              <a:spcBef>
                <a:spcPct val="0"/>
              </a:spcBef>
              <a:spcAft>
                <a:spcPct val="0"/>
              </a:spcAft>
              <a:buClrTx/>
              <a:buSzTx/>
              <a:buFontTx/>
              <a:buNone/>
              <a:tabLst/>
              <a:defRPr/>
            </a:pPr>
            <a:r>
              <a:rPr kumimoji="0" lang="es-AR" sz="1764" b="1" i="0" u="none" strike="noStrike" kern="0" cap="none" spc="49" normalizeH="0" baseline="0" noProof="0" dirty="0">
                <a:ln>
                  <a:noFill/>
                </a:ln>
                <a:solidFill>
                  <a:srgbClr val="004862"/>
                </a:solidFill>
                <a:effectLst/>
                <a:uLnTx/>
                <a:uFillTx/>
                <a:latin typeface="Segoe UI Semilight" panose="020B0402040204020203" pitchFamily="34" charset="0"/>
                <a:ea typeface="+mn-ea"/>
                <a:cs typeface="Segoe UI Semilight" panose="020B0402040204020203" pitchFamily="34" charset="0"/>
              </a:rPr>
              <a:t>Usuario Final</a:t>
            </a:r>
          </a:p>
        </p:txBody>
      </p:sp>
      <p:sp>
        <p:nvSpPr>
          <p:cNvPr id="35" name="Oval 34"/>
          <p:cNvSpPr/>
          <p:nvPr/>
        </p:nvSpPr>
        <p:spPr bwMode="auto">
          <a:xfrm>
            <a:off x="2151449" y="4236057"/>
            <a:ext cx="124453" cy="124453"/>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652" rtl="0" eaLnBrk="1" fontAlgn="base" latinLnBrk="0" hangingPunct="1">
              <a:lnSpc>
                <a:spcPct val="10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a:ea typeface="+mn-ea"/>
              <a:cs typeface="+mn-cs"/>
            </a:endParaRPr>
          </a:p>
        </p:txBody>
      </p:sp>
      <p:sp>
        <p:nvSpPr>
          <p:cNvPr id="38" name="Oval 37"/>
          <p:cNvSpPr/>
          <p:nvPr/>
        </p:nvSpPr>
        <p:spPr bwMode="auto">
          <a:xfrm>
            <a:off x="9916101" y="4236057"/>
            <a:ext cx="124453" cy="124453"/>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652" rtl="0" eaLnBrk="1" fontAlgn="base" latinLnBrk="0" hangingPunct="1">
              <a:lnSpc>
                <a:spcPct val="10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a:ea typeface="+mn-ea"/>
              <a:cs typeface="+mn-cs"/>
            </a:endParaRPr>
          </a:p>
        </p:txBody>
      </p:sp>
      <p:sp>
        <p:nvSpPr>
          <p:cNvPr id="36" name="Oval 35"/>
          <p:cNvSpPr/>
          <p:nvPr/>
        </p:nvSpPr>
        <p:spPr bwMode="auto">
          <a:xfrm>
            <a:off x="4739667" y="4236057"/>
            <a:ext cx="124453" cy="124453"/>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652" rtl="0" eaLnBrk="1" fontAlgn="base" latinLnBrk="0" hangingPunct="1">
              <a:lnSpc>
                <a:spcPct val="10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a:ea typeface="+mn-ea"/>
              <a:cs typeface="+mn-cs"/>
            </a:endParaRPr>
          </a:p>
        </p:txBody>
      </p:sp>
      <p:sp>
        <p:nvSpPr>
          <p:cNvPr id="37" name="Oval 36"/>
          <p:cNvSpPr/>
          <p:nvPr/>
        </p:nvSpPr>
        <p:spPr bwMode="auto">
          <a:xfrm>
            <a:off x="7327882" y="4236057"/>
            <a:ext cx="124453" cy="124453"/>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652" rtl="0" eaLnBrk="1" fontAlgn="base" latinLnBrk="0" hangingPunct="1">
              <a:lnSpc>
                <a:spcPct val="10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a:ea typeface="+mn-ea"/>
              <a:cs typeface="+mn-cs"/>
            </a:endParaRPr>
          </a:p>
        </p:txBody>
      </p:sp>
      <p:cxnSp>
        <p:nvCxnSpPr>
          <p:cNvPr id="566" name="Straight Connector 565"/>
          <p:cNvCxnSpPr/>
          <p:nvPr/>
        </p:nvCxnSpPr>
        <p:spPr>
          <a:xfrm>
            <a:off x="-5055085" y="1866"/>
            <a:ext cx="0" cy="4595467"/>
          </a:xfrm>
          <a:prstGeom prst="line">
            <a:avLst/>
          </a:prstGeom>
          <a:noFill/>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67" name="Group 566"/>
          <p:cNvGrpSpPr/>
          <p:nvPr/>
        </p:nvGrpSpPr>
        <p:grpSpPr>
          <a:xfrm>
            <a:off x="-6823524" y="272321"/>
            <a:ext cx="507398" cy="4054115"/>
            <a:chOff x="4381662" y="275989"/>
            <a:chExt cx="517780" cy="4137072"/>
          </a:xfrm>
        </p:grpSpPr>
        <p:grpSp>
          <p:nvGrpSpPr>
            <p:cNvPr id="568" name="Group 244"/>
            <p:cNvGrpSpPr>
              <a:grpSpLocks noChangeAspect="1"/>
            </p:cNvGrpSpPr>
            <p:nvPr/>
          </p:nvGrpSpPr>
          <p:grpSpPr bwMode="auto">
            <a:xfrm>
              <a:off x="4432924" y="1128982"/>
              <a:ext cx="415309" cy="267213"/>
              <a:chOff x="6715" y="806"/>
              <a:chExt cx="258" cy="166"/>
            </a:xfrm>
          </p:grpSpPr>
          <p:sp>
            <p:nvSpPr>
              <p:cNvPr id="602" name="Freeform 245"/>
              <p:cNvSpPr>
                <a:spLocks/>
              </p:cNvSpPr>
              <p:nvPr/>
            </p:nvSpPr>
            <p:spPr bwMode="auto">
              <a:xfrm>
                <a:off x="6752" y="826"/>
                <a:ext cx="54" cy="60"/>
              </a:xfrm>
              <a:custGeom>
                <a:avLst/>
                <a:gdLst>
                  <a:gd name="T0" fmla="*/ 0 w 76"/>
                  <a:gd name="T1" fmla="*/ 83 h 83"/>
                  <a:gd name="T2" fmla="*/ 56 w 76"/>
                  <a:gd name="T3" fmla="*/ 83 h 83"/>
                  <a:gd name="T4" fmla="*/ 76 w 76"/>
                  <a:gd name="T5" fmla="*/ 63 h 83"/>
                  <a:gd name="T6" fmla="*/ 56 w 76"/>
                  <a:gd name="T7" fmla="*/ 42 h 83"/>
                  <a:gd name="T8" fmla="*/ 21 w 76"/>
                  <a:gd name="T9" fmla="*/ 41 h 83"/>
                  <a:gd name="T10" fmla="*/ 0 w 76"/>
                  <a:gd name="T11" fmla="*/ 21 h 83"/>
                  <a:gd name="T12" fmla="*/ 21 w 76"/>
                  <a:gd name="T13" fmla="*/ 0 h 83"/>
                  <a:gd name="T14" fmla="*/ 75 w 76"/>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3">
                    <a:moveTo>
                      <a:pt x="0" y="83"/>
                    </a:moveTo>
                    <a:cubicBezTo>
                      <a:pt x="56" y="83"/>
                      <a:pt x="56" y="83"/>
                      <a:pt x="56" y="83"/>
                    </a:cubicBezTo>
                    <a:cubicBezTo>
                      <a:pt x="67" y="83"/>
                      <a:pt x="76" y="74"/>
                      <a:pt x="76" y="63"/>
                    </a:cubicBezTo>
                    <a:cubicBezTo>
                      <a:pt x="76" y="51"/>
                      <a:pt x="67" y="42"/>
                      <a:pt x="56" y="42"/>
                    </a:cubicBezTo>
                    <a:cubicBezTo>
                      <a:pt x="21" y="41"/>
                      <a:pt x="21" y="41"/>
                      <a:pt x="21" y="41"/>
                    </a:cubicBezTo>
                    <a:cubicBezTo>
                      <a:pt x="10" y="41"/>
                      <a:pt x="0" y="32"/>
                      <a:pt x="0" y="21"/>
                    </a:cubicBezTo>
                    <a:cubicBezTo>
                      <a:pt x="0" y="10"/>
                      <a:pt x="10" y="0"/>
                      <a:pt x="21" y="0"/>
                    </a:cubicBezTo>
                    <a:cubicBezTo>
                      <a:pt x="75" y="0"/>
                      <a:pt x="75" y="0"/>
                      <a:pt x="75"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3" name="Line 246"/>
              <p:cNvSpPr>
                <a:spLocks noChangeShapeType="1"/>
              </p:cNvSpPr>
              <p:nvPr/>
            </p:nvSpPr>
            <p:spPr bwMode="auto">
              <a:xfrm>
                <a:off x="6779" y="806"/>
                <a:ext cx="0" cy="10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4" name="Line 247"/>
              <p:cNvSpPr>
                <a:spLocks noChangeShapeType="1"/>
              </p:cNvSpPr>
              <p:nvPr/>
            </p:nvSpPr>
            <p:spPr bwMode="auto">
              <a:xfrm>
                <a:off x="6715" y="940"/>
                <a:ext cx="32"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5" name="Line 248"/>
              <p:cNvSpPr>
                <a:spLocks noChangeShapeType="1"/>
              </p:cNvSpPr>
              <p:nvPr/>
            </p:nvSpPr>
            <p:spPr bwMode="auto">
              <a:xfrm>
                <a:off x="6763" y="940"/>
                <a:ext cx="33"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6" name="Freeform 249"/>
              <p:cNvSpPr>
                <a:spLocks/>
              </p:cNvSpPr>
              <p:nvPr/>
            </p:nvSpPr>
            <p:spPr bwMode="auto">
              <a:xfrm>
                <a:off x="6812" y="826"/>
                <a:ext cx="155" cy="114"/>
              </a:xfrm>
              <a:custGeom>
                <a:avLst/>
                <a:gdLst>
                  <a:gd name="T0" fmla="*/ 155 w 155"/>
                  <a:gd name="T1" fmla="*/ 0 h 114"/>
                  <a:gd name="T2" fmla="*/ 41 w 155"/>
                  <a:gd name="T3" fmla="*/ 114 h 114"/>
                  <a:gd name="T4" fmla="*/ 0 w 155"/>
                  <a:gd name="T5" fmla="*/ 114 h 114"/>
                </a:gdLst>
                <a:ahLst/>
                <a:cxnLst>
                  <a:cxn ang="0">
                    <a:pos x="T0" y="T1"/>
                  </a:cxn>
                  <a:cxn ang="0">
                    <a:pos x="T2" y="T3"/>
                  </a:cxn>
                  <a:cxn ang="0">
                    <a:pos x="T4" y="T5"/>
                  </a:cxn>
                </a:cxnLst>
                <a:rect l="0" t="0" r="r" b="b"/>
                <a:pathLst>
                  <a:path w="155" h="114">
                    <a:moveTo>
                      <a:pt x="155" y="0"/>
                    </a:moveTo>
                    <a:lnTo>
                      <a:pt x="41" y="114"/>
                    </a:lnTo>
                    <a:lnTo>
                      <a:pt x="0" y="114"/>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7" name="Line 250"/>
              <p:cNvSpPr>
                <a:spLocks noChangeShapeType="1"/>
              </p:cNvSpPr>
              <p:nvPr/>
            </p:nvSpPr>
            <p:spPr bwMode="auto">
              <a:xfrm>
                <a:off x="6916" y="826"/>
                <a:ext cx="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8" name="Freeform 251"/>
              <p:cNvSpPr>
                <a:spLocks/>
              </p:cNvSpPr>
              <p:nvPr/>
            </p:nvSpPr>
            <p:spPr bwMode="auto">
              <a:xfrm>
                <a:off x="6919" y="827"/>
                <a:ext cx="48" cy="48"/>
              </a:xfrm>
              <a:custGeom>
                <a:avLst/>
                <a:gdLst>
                  <a:gd name="T0" fmla="*/ 0 w 48"/>
                  <a:gd name="T1" fmla="*/ 0 h 48"/>
                  <a:gd name="T2" fmla="*/ 48 w 48"/>
                  <a:gd name="T3" fmla="*/ 0 h 48"/>
                  <a:gd name="T4" fmla="*/ 48 w 48"/>
                  <a:gd name="T5" fmla="*/ 48 h 48"/>
                </a:gdLst>
                <a:ahLst/>
                <a:cxnLst>
                  <a:cxn ang="0">
                    <a:pos x="T0" y="T1"/>
                  </a:cxn>
                  <a:cxn ang="0">
                    <a:pos x="T2" y="T3"/>
                  </a:cxn>
                  <a:cxn ang="0">
                    <a:pos x="T4" y="T5"/>
                  </a:cxn>
                </a:cxnLst>
                <a:rect l="0" t="0" r="r" b="b"/>
                <a:pathLst>
                  <a:path w="48" h="48">
                    <a:moveTo>
                      <a:pt x="0" y="0"/>
                    </a:moveTo>
                    <a:lnTo>
                      <a:pt x="48" y="0"/>
                    </a:lnTo>
                    <a:lnTo>
                      <a:pt x="48" y="48"/>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9" name="Line 252"/>
              <p:cNvSpPr>
                <a:spLocks noChangeShapeType="1"/>
              </p:cNvSpPr>
              <p:nvPr/>
            </p:nvSpPr>
            <p:spPr bwMode="auto">
              <a:xfrm>
                <a:off x="6715" y="972"/>
                <a:ext cx="258"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69" name="Group 299"/>
            <p:cNvGrpSpPr>
              <a:grpSpLocks noChangeAspect="1"/>
            </p:cNvGrpSpPr>
            <p:nvPr/>
          </p:nvGrpSpPr>
          <p:grpSpPr bwMode="auto">
            <a:xfrm>
              <a:off x="4461336" y="2114184"/>
              <a:ext cx="358432" cy="317963"/>
              <a:chOff x="6842" y="1278"/>
              <a:chExt cx="248" cy="220"/>
            </a:xfrm>
          </p:grpSpPr>
          <p:sp>
            <p:nvSpPr>
              <p:cNvPr id="600" name="Freeform 300"/>
              <p:cNvSpPr>
                <a:spLocks/>
              </p:cNvSpPr>
              <p:nvPr/>
            </p:nvSpPr>
            <p:spPr bwMode="auto">
              <a:xfrm>
                <a:off x="6842" y="1278"/>
                <a:ext cx="248" cy="123"/>
              </a:xfrm>
              <a:custGeom>
                <a:avLst/>
                <a:gdLst>
                  <a:gd name="T0" fmla="*/ 0 w 248"/>
                  <a:gd name="T1" fmla="*/ 123 h 123"/>
                  <a:gd name="T2" fmla="*/ 124 w 248"/>
                  <a:gd name="T3" fmla="*/ 0 h 123"/>
                  <a:gd name="T4" fmla="*/ 248 w 248"/>
                  <a:gd name="T5" fmla="*/ 123 h 123"/>
                </a:gdLst>
                <a:ahLst/>
                <a:cxnLst>
                  <a:cxn ang="0">
                    <a:pos x="T0" y="T1"/>
                  </a:cxn>
                  <a:cxn ang="0">
                    <a:pos x="T2" y="T3"/>
                  </a:cxn>
                  <a:cxn ang="0">
                    <a:pos x="T4" y="T5"/>
                  </a:cxn>
                </a:cxnLst>
                <a:rect l="0" t="0" r="r" b="b"/>
                <a:pathLst>
                  <a:path w="248" h="123">
                    <a:moveTo>
                      <a:pt x="0" y="123"/>
                    </a:moveTo>
                    <a:lnTo>
                      <a:pt x="124" y="0"/>
                    </a:lnTo>
                    <a:lnTo>
                      <a:pt x="248" y="123"/>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1" name="Freeform 301"/>
              <p:cNvSpPr>
                <a:spLocks/>
              </p:cNvSpPr>
              <p:nvPr/>
            </p:nvSpPr>
            <p:spPr bwMode="auto">
              <a:xfrm>
                <a:off x="6869" y="1375"/>
                <a:ext cx="195" cy="123"/>
              </a:xfrm>
              <a:custGeom>
                <a:avLst/>
                <a:gdLst>
                  <a:gd name="T0" fmla="*/ 0 w 195"/>
                  <a:gd name="T1" fmla="*/ 0 h 123"/>
                  <a:gd name="T2" fmla="*/ 0 w 195"/>
                  <a:gd name="T3" fmla="*/ 123 h 123"/>
                  <a:gd name="T4" fmla="*/ 71 w 195"/>
                  <a:gd name="T5" fmla="*/ 123 h 123"/>
                  <a:gd name="T6" fmla="*/ 71 w 195"/>
                  <a:gd name="T7" fmla="*/ 34 h 123"/>
                  <a:gd name="T8" fmla="*/ 125 w 195"/>
                  <a:gd name="T9" fmla="*/ 34 h 123"/>
                  <a:gd name="T10" fmla="*/ 125 w 195"/>
                  <a:gd name="T11" fmla="*/ 123 h 123"/>
                  <a:gd name="T12" fmla="*/ 195 w 195"/>
                  <a:gd name="T13" fmla="*/ 123 h 123"/>
                  <a:gd name="T14" fmla="*/ 195 w 195"/>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23">
                    <a:moveTo>
                      <a:pt x="0" y="0"/>
                    </a:moveTo>
                    <a:lnTo>
                      <a:pt x="0" y="123"/>
                    </a:lnTo>
                    <a:lnTo>
                      <a:pt x="71" y="123"/>
                    </a:lnTo>
                    <a:lnTo>
                      <a:pt x="71" y="34"/>
                    </a:lnTo>
                    <a:lnTo>
                      <a:pt x="125" y="34"/>
                    </a:lnTo>
                    <a:lnTo>
                      <a:pt x="125" y="123"/>
                    </a:lnTo>
                    <a:lnTo>
                      <a:pt x="195" y="123"/>
                    </a:lnTo>
                    <a:lnTo>
                      <a:pt x="195"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70" name="Group 326"/>
            <p:cNvGrpSpPr>
              <a:grpSpLocks noChangeAspect="1"/>
            </p:cNvGrpSpPr>
            <p:nvPr/>
          </p:nvGrpSpPr>
          <p:grpSpPr bwMode="auto">
            <a:xfrm>
              <a:off x="4381662" y="4104810"/>
              <a:ext cx="517780" cy="308251"/>
              <a:chOff x="6817" y="2557"/>
              <a:chExt cx="257" cy="153"/>
            </a:xfrm>
          </p:grpSpPr>
          <p:sp>
            <p:nvSpPr>
              <p:cNvPr id="598" name="Rectangle 327"/>
              <p:cNvSpPr>
                <a:spLocks noChangeArrowheads="1"/>
              </p:cNvSpPr>
              <p:nvPr/>
            </p:nvSpPr>
            <p:spPr bwMode="auto">
              <a:xfrm>
                <a:off x="6860" y="2557"/>
                <a:ext cx="169" cy="107"/>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9" name="Freeform 328"/>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71" name="Group 352"/>
            <p:cNvGrpSpPr>
              <a:grpSpLocks noChangeAspect="1"/>
            </p:cNvGrpSpPr>
            <p:nvPr/>
          </p:nvGrpSpPr>
          <p:grpSpPr bwMode="auto">
            <a:xfrm>
              <a:off x="4467766" y="3125307"/>
              <a:ext cx="345572" cy="289749"/>
              <a:chOff x="6864" y="1902"/>
              <a:chExt cx="260" cy="218"/>
            </a:xfrm>
          </p:grpSpPr>
          <p:sp>
            <p:nvSpPr>
              <p:cNvPr id="595" name="Freeform 353"/>
              <p:cNvSpPr>
                <a:spLocks/>
              </p:cNvSpPr>
              <p:nvPr/>
            </p:nvSpPr>
            <p:spPr bwMode="auto">
              <a:xfrm>
                <a:off x="6864" y="1981"/>
                <a:ext cx="260" cy="139"/>
              </a:xfrm>
              <a:custGeom>
                <a:avLst/>
                <a:gdLst>
                  <a:gd name="T0" fmla="*/ 60 w 260"/>
                  <a:gd name="T1" fmla="*/ 0 h 139"/>
                  <a:gd name="T2" fmla="*/ 199 w 260"/>
                  <a:gd name="T3" fmla="*/ 0 h 139"/>
                  <a:gd name="T4" fmla="*/ 260 w 260"/>
                  <a:gd name="T5" fmla="*/ 139 h 139"/>
                  <a:gd name="T6" fmla="*/ 0 w 260"/>
                  <a:gd name="T7" fmla="*/ 139 h 139"/>
                  <a:gd name="T8" fmla="*/ 60 w 260"/>
                  <a:gd name="T9" fmla="*/ 0 h 139"/>
                </a:gdLst>
                <a:ahLst/>
                <a:cxnLst>
                  <a:cxn ang="0">
                    <a:pos x="T0" y="T1"/>
                  </a:cxn>
                  <a:cxn ang="0">
                    <a:pos x="T2" y="T3"/>
                  </a:cxn>
                  <a:cxn ang="0">
                    <a:pos x="T4" y="T5"/>
                  </a:cxn>
                  <a:cxn ang="0">
                    <a:pos x="T6" y="T7"/>
                  </a:cxn>
                  <a:cxn ang="0">
                    <a:pos x="T8" y="T9"/>
                  </a:cxn>
                </a:cxnLst>
                <a:rect l="0" t="0" r="r" b="b"/>
                <a:pathLst>
                  <a:path w="260" h="139">
                    <a:moveTo>
                      <a:pt x="60" y="0"/>
                    </a:moveTo>
                    <a:lnTo>
                      <a:pt x="199" y="0"/>
                    </a:lnTo>
                    <a:lnTo>
                      <a:pt x="260" y="139"/>
                    </a:lnTo>
                    <a:lnTo>
                      <a:pt x="0" y="139"/>
                    </a:lnTo>
                    <a:lnTo>
                      <a:pt x="60"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6" name="Oval 354"/>
              <p:cNvSpPr>
                <a:spLocks noChangeArrowheads="1"/>
              </p:cNvSpPr>
              <p:nvPr/>
            </p:nvSpPr>
            <p:spPr bwMode="auto">
              <a:xfrm>
                <a:off x="6968" y="1902"/>
                <a:ext cx="52" cy="52"/>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7" name="Line 355"/>
              <p:cNvSpPr>
                <a:spLocks noChangeShapeType="1"/>
              </p:cNvSpPr>
              <p:nvPr/>
            </p:nvSpPr>
            <p:spPr bwMode="auto">
              <a:xfrm>
                <a:off x="6994" y="1954"/>
                <a:ext cx="0" cy="96"/>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72" name="Group 237"/>
            <p:cNvGrpSpPr>
              <a:grpSpLocks noChangeAspect="1"/>
            </p:cNvGrpSpPr>
            <p:nvPr/>
          </p:nvGrpSpPr>
          <p:grpSpPr bwMode="auto">
            <a:xfrm>
              <a:off x="4450886" y="1565528"/>
              <a:ext cx="379333" cy="379331"/>
              <a:chOff x="6422" y="1029"/>
              <a:chExt cx="243" cy="243"/>
            </a:xfrm>
          </p:grpSpPr>
          <p:sp>
            <p:nvSpPr>
              <p:cNvPr id="591" name="Oval 238"/>
              <p:cNvSpPr>
                <a:spLocks noChangeArrowheads="1"/>
              </p:cNvSpPr>
              <p:nvPr/>
            </p:nvSpPr>
            <p:spPr bwMode="auto">
              <a:xfrm>
                <a:off x="6422" y="1029"/>
                <a:ext cx="243" cy="243"/>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2" name="Oval 239"/>
              <p:cNvSpPr>
                <a:spLocks noChangeArrowheads="1"/>
              </p:cNvSpPr>
              <p:nvPr/>
            </p:nvSpPr>
            <p:spPr bwMode="auto">
              <a:xfrm>
                <a:off x="6482" y="1029"/>
                <a:ext cx="124" cy="243"/>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3" name="Line 240"/>
              <p:cNvSpPr>
                <a:spLocks noChangeShapeType="1"/>
              </p:cNvSpPr>
              <p:nvPr/>
            </p:nvSpPr>
            <p:spPr bwMode="auto">
              <a:xfrm>
                <a:off x="6430" y="1113"/>
                <a:ext cx="228"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4" name="Line 241"/>
              <p:cNvSpPr>
                <a:spLocks noChangeShapeType="1"/>
              </p:cNvSpPr>
              <p:nvPr/>
            </p:nvSpPr>
            <p:spPr bwMode="auto">
              <a:xfrm>
                <a:off x="6430" y="1189"/>
                <a:ext cx="228"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73" name="Group 337"/>
            <p:cNvGrpSpPr>
              <a:grpSpLocks noChangeAspect="1"/>
            </p:cNvGrpSpPr>
            <p:nvPr/>
          </p:nvGrpSpPr>
          <p:grpSpPr bwMode="auto">
            <a:xfrm>
              <a:off x="4521164" y="2601472"/>
              <a:ext cx="238776" cy="354502"/>
              <a:chOff x="6878" y="1578"/>
              <a:chExt cx="163" cy="242"/>
            </a:xfrm>
          </p:grpSpPr>
          <p:sp>
            <p:nvSpPr>
              <p:cNvPr id="588" name="Freeform 338"/>
              <p:cNvSpPr>
                <a:spLocks/>
              </p:cNvSpPr>
              <p:nvPr/>
            </p:nvSpPr>
            <p:spPr bwMode="auto">
              <a:xfrm>
                <a:off x="6878" y="1578"/>
                <a:ext cx="163" cy="242"/>
              </a:xfrm>
              <a:custGeom>
                <a:avLst/>
                <a:gdLst>
                  <a:gd name="T0" fmla="*/ 197 w 224"/>
                  <a:gd name="T1" fmla="*/ 185 h 334"/>
                  <a:gd name="T2" fmla="*/ 224 w 224"/>
                  <a:gd name="T3" fmla="*/ 112 h 334"/>
                  <a:gd name="T4" fmla="*/ 112 w 224"/>
                  <a:gd name="T5" fmla="*/ 0 h 334"/>
                  <a:gd name="T6" fmla="*/ 0 w 224"/>
                  <a:gd name="T7" fmla="*/ 112 h 334"/>
                  <a:gd name="T8" fmla="*/ 27 w 224"/>
                  <a:gd name="T9" fmla="*/ 185 h 334"/>
                  <a:gd name="T10" fmla="*/ 37 w 224"/>
                  <a:gd name="T11" fmla="*/ 195 h 334"/>
                  <a:gd name="T12" fmla="*/ 67 w 224"/>
                  <a:gd name="T13" fmla="*/ 261 h 334"/>
                  <a:gd name="T14" fmla="*/ 67 w 224"/>
                  <a:gd name="T15" fmla="*/ 312 h 334"/>
                  <a:gd name="T16" fmla="*/ 89 w 224"/>
                  <a:gd name="T17" fmla="*/ 334 h 334"/>
                  <a:gd name="T18" fmla="*/ 134 w 224"/>
                  <a:gd name="T19" fmla="*/ 334 h 334"/>
                  <a:gd name="T20" fmla="*/ 156 w 224"/>
                  <a:gd name="T21" fmla="*/ 31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334">
                    <a:moveTo>
                      <a:pt x="197" y="185"/>
                    </a:moveTo>
                    <a:cubicBezTo>
                      <a:pt x="214" y="166"/>
                      <a:pt x="224" y="140"/>
                      <a:pt x="224" y="112"/>
                    </a:cubicBezTo>
                    <a:cubicBezTo>
                      <a:pt x="224" y="50"/>
                      <a:pt x="174" y="0"/>
                      <a:pt x="112" y="0"/>
                    </a:cubicBezTo>
                    <a:cubicBezTo>
                      <a:pt x="50" y="0"/>
                      <a:pt x="0" y="50"/>
                      <a:pt x="0" y="112"/>
                    </a:cubicBezTo>
                    <a:cubicBezTo>
                      <a:pt x="0" y="140"/>
                      <a:pt x="10" y="166"/>
                      <a:pt x="27" y="185"/>
                    </a:cubicBezTo>
                    <a:cubicBezTo>
                      <a:pt x="37" y="195"/>
                      <a:pt x="37" y="195"/>
                      <a:pt x="37" y="195"/>
                    </a:cubicBezTo>
                    <a:cubicBezTo>
                      <a:pt x="37" y="195"/>
                      <a:pt x="67" y="221"/>
                      <a:pt x="67" y="261"/>
                    </a:cubicBezTo>
                    <a:cubicBezTo>
                      <a:pt x="67" y="300"/>
                      <a:pt x="67" y="312"/>
                      <a:pt x="67" y="312"/>
                    </a:cubicBezTo>
                    <a:cubicBezTo>
                      <a:pt x="67" y="324"/>
                      <a:pt x="76" y="334"/>
                      <a:pt x="89" y="334"/>
                    </a:cubicBezTo>
                    <a:cubicBezTo>
                      <a:pt x="134" y="334"/>
                      <a:pt x="134" y="334"/>
                      <a:pt x="134" y="334"/>
                    </a:cubicBezTo>
                    <a:cubicBezTo>
                      <a:pt x="146" y="334"/>
                      <a:pt x="156" y="324"/>
                      <a:pt x="156" y="312"/>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9" name="Freeform 339"/>
              <p:cNvSpPr>
                <a:spLocks/>
              </p:cNvSpPr>
              <p:nvPr/>
            </p:nvSpPr>
            <p:spPr bwMode="auto">
              <a:xfrm>
                <a:off x="6992" y="1709"/>
                <a:ext cx="32" cy="95"/>
              </a:xfrm>
              <a:custGeom>
                <a:avLst/>
                <a:gdLst>
                  <a:gd name="T0" fmla="*/ 0 w 44"/>
                  <a:gd name="T1" fmla="*/ 131 h 131"/>
                  <a:gd name="T2" fmla="*/ 0 w 44"/>
                  <a:gd name="T3" fmla="*/ 131 h 131"/>
                  <a:gd name="T4" fmla="*/ 0 w 44"/>
                  <a:gd name="T5" fmla="*/ 84 h 131"/>
                  <a:gd name="T6" fmla="*/ 41 w 44"/>
                  <a:gd name="T7" fmla="*/ 4 h 131"/>
                  <a:gd name="T8" fmla="*/ 44 w 44"/>
                  <a:gd name="T9" fmla="*/ 0 h 131"/>
                </a:gdLst>
                <a:ahLst/>
                <a:cxnLst>
                  <a:cxn ang="0">
                    <a:pos x="T0" y="T1"/>
                  </a:cxn>
                  <a:cxn ang="0">
                    <a:pos x="T2" y="T3"/>
                  </a:cxn>
                  <a:cxn ang="0">
                    <a:pos x="T4" y="T5"/>
                  </a:cxn>
                  <a:cxn ang="0">
                    <a:pos x="T6" y="T7"/>
                  </a:cxn>
                  <a:cxn ang="0">
                    <a:pos x="T8" y="T9"/>
                  </a:cxn>
                </a:cxnLst>
                <a:rect l="0" t="0" r="r" b="b"/>
                <a:pathLst>
                  <a:path w="44" h="131">
                    <a:moveTo>
                      <a:pt x="0" y="131"/>
                    </a:moveTo>
                    <a:cubicBezTo>
                      <a:pt x="0" y="131"/>
                      <a:pt x="0" y="131"/>
                      <a:pt x="0" y="131"/>
                    </a:cubicBezTo>
                    <a:cubicBezTo>
                      <a:pt x="0" y="131"/>
                      <a:pt x="0" y="131"/>
                      <a:pt x="0" y="84"/>
                    </a:cubicBezTo>
                    <a:cubicBezTo>
                      <a:pt x="0" y="36"/>
                      <a:pt x="41" y="4"/>
                      <a:pt x="41" y="4"/>
                    </a:cubicBezTo>
                    <a:cubicBezTo>
                      <a:pt x="44" y="0"/>
                      <a:pt x="44" y="0"/>
                      <a:pt x="44"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0" name="Line 340"/>
              <p:cNvSpPr>
                <a:spLocks noChangeShapeType="1"/>
              </p:cNvSpPr>
              <p:nvPr/>
            </p:nvSpPr>
            <p:spPr bwMode="auto">
              <a:xfrm>
                <a:off x="6927" y="1773"/>
                <a:ext cx="65"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74" name="Group 363"/>
            <p:cNvGrpSpPr>
              <a:grpSpLocks noChangeAspect="1"/>
            </p:cNvGrpSpPr>
            <p:nvPr/>
          </p:nvGrpSpPr>
          <p:grpSpPr bwMode="auto">
            <a:xfrm>
              <a:off x="4514331" y="3584372"/>
              <a:ext cx="252443" cy="351097"/>
              <a:chOff x="6897" y="2226"/>
              <a:chExt cx="174" cy="242"/>
            </a:xfrm>
          </p:grpSpPr>
          <p:sp>
            <p:nvSpPr>
              <p:cNvPr id="586" name="Rectangle 364"/>
              <p:cNvSpPr>
                <a:spLocks noChangeArrowheads="1"/>
              </p:cNvSpPr>
              <p:nvPr/>
            </p:nvSpPr>
            <p:spPr bwMode="auto">
              <a:xfrm>
                <a:off x="6897" y="2339"/>
                <a:ext cx="174" cy="129"/>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7" name="Freeform 365"/>
              <p:cNvSpPr>
                <a:spLocks/>
              </p:cNvSpPr>
              <p:nvPr/>
            </p:nvSpPr>
            <p:spPr bwMode="auto">
              <a:xfrm>
                <a:off x="6930" y="2226"/>
                <a:ext cx="109" cy="113"/>
              </a:xfrm>
              <a:custGeom>
                <a:avLst/>
                <a:gdLst>
                  <a:gd name="T0" fmla="*/ 0 w 150"/>
                  <a:gd name="T1" fmla="*/ 157 h 157"/>
                  <a:gd name="T2" fmla="*/ 0 w 150"/>
                  <a:gd name="T3" fmla="*/ 75 h 157"/>
                  <a:gd name="T4" fmla="*/ 75 w 150"/>
                  <a:gd name="T5" fmla="*/ 0 h 157"/>
                  <a:gd name="T6" fmla="*/ 150 w 150"/>
                  <a:gd name="T7" fmla="*/ 75 h 157"/>
                  <a:gd name="T8" fmla="*/ 150 w 150"/>
                  <a:gd name="T9" fmla="*/ 157 h 157"/>
                </a:gdLst>
                <a:ahLst/>
                <a:cxnLst>
                  <a:cxn ang="0">
                    <a:pos x="T0" y="T1"/>
                  </a:cxn>
                  <a:cxn ang="0">
                    <a:pos x="T2" y="T3"/>
                  </a:cxn>
                  <a:cxn ang="0">
                    <a:pos x="T4" y="T5"/>
                  </a:cxn>
                  <a:cxn ang="0">
                    <a:pos x="T6" y="T7"/>
                  </a:cxn>
                  <a:cxn ang="0">
                    <a:pos x="T8" y="T9"/>
                  </a:cxn>
                </a:cxnLst>
                <a:rect l="0" t="0" r="r" b="b"/>
                <a:pathLst>
                  <a:path w="150" h="157">
                    <a:moveTo>
                      <a:pt x="0" y="157"/>
                    </a:moveTo>
                    <a:cubicBezTo>
                      <a:pt x="0" y="75"/>
                      <a:pt x="0" y="75"/>
                      <a:pt x="0" y="75"/>
                    </a:cubicBezTo>
                    <a:cubicBezTo>
                      <a:pt x="0" y="34"/>
                      <a:pt x="33" y="0"/>
                      <a:pt x="75" y="0"/>
                    </a:cubicBezTo>
                    <a:cubicBezTo>
                      <a:pt x="117" y="0"/>
                      <a:pt x="150" y="34"/>
                      <a:pt x="150" y="75"/>
                    </a:cubicBezTo>
                    <a:cubicBezTo>
                      <a:pt x="150" y="157"/>
                      <a:pt x="150" y="157"/>
                      <a:pt x="150" y="157"/>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75" name="Group 9"/>
            <p:cNvGrpSpPr>
              <a:grpSpLocks noChangeAspect="1"/>
            </p:cNvGrpSpPr>
            <p:nvPr/>
          </p:nvGrpSpPr>
          <p:grpSpPr bwMode="auto">
            <a:xfrm>
              <a:off x="4444481" y="762814"/>
              <a:ext cx="392163" cy="196850"/>
              <a:chOff x="2722" y="463"/>
              <a:chExt cx="255" cy="128"/>
            </a:xfrm>
          </p:grpSpPr>
          <p:sp>
            <p:nvSpPr>
              <p:cNvPr id="584" name="Freeform 10"/>
              <p:cNvSpPr>
                <a:spLocks/>
              </p:cNvSpPr>
              <p:nvPr/>
            </p:nvSpPr>
            <p:spPr bwMode="auto">
              <a:xfrm>
                <a:off x="2828" y="463"/>
                <a:ext cx="149" cy="128"/>
              </a:xfrm>
              <a:custGeom>
                <a:avLst/>
                <a:gdLst>
                  <a:gd name="T0" fmla="*/ 164 w 206"/>
                  <a:gd name="T1" fmla="*/ 44 h 174"/>
                  <a:gd name="T2" fmla="*/ 66 w 206"/>
                  <a:gd name="T3" fmla="*/ 44 h 174"/>
                  <a:gd name="T4" fmla="*/ 0 w 206"/>
                  <a:gd name="T5" fmla="*/ 0 h 174"/>
                  <a:gd name="T6" fmla="*/ 0 w 206"/>
                  <a:gd name="T7" fmla="*/ 86 h 174"/>
                  <a:gd name="T8" fmla="*/ 0 w 206"/>
                  <a:gd name="T9" fmla="*/ 88 h 174"/>
                  <a:gd name="T10" fmla="*/ 0 w 206"/>
                  <a:gd name="T11" fmla="*/ 174 h 174"/>
                  <a:gd name="T12" fmla="*/ 66 w 206"/>
                  <a:gd name="T13" fmla="*/ 130 h 174"/>
                  <a:gd name="T14" fmla="*/ 164 w 206"/>
                  <a:gd name="T15" fmla="*/ 130 h 174"/>
                  <a:gd name="T16" fmla="*/ 206 w 206"/>
                  <a:gd name="T17" fmla="*/ 156 h 174"/>
                  <a:gd name="T18" fmla="*/ 206 w 206"/>
                  <a:gd name="T19" fmla="*/ 88 h 174"/>
                  <a:gd name="T20" fmla="*/ 206 w 206"/>
                  <a:gd name="T21" fmla="*/ 86 h 174"/>
                  <a:gd name="T22" fmla="*/ 206 w 206"/>
                  <a:gd name="T23" fmla="*/ 18 h 174"/>
                  <a:gd name="T24" fmla="*/ 164 w 206"/>
                  <a:gd name="T25" fmla="*/ 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74">
                    <a:moveTo>
                      <a:pt x="164" y="44"/>
                    </a:moveTo>
                    <a:cubicBezTo>
                      <a:pt x="66" y="44"/>
                      <a:pt x="66" y="44"/>
                      <a:pt x="66" y="44"/>
                    </a:cubicBezTo>
                    <a:cubicBezTo>
                      <a:pt x="58" y="6"/>
                      <a:pt x="0" y="0"/>
                      <a:pt x="0" y="0"/>
                    </a:cubicBezTo>
                    <a:cubicBezTo>
                      <a:pt x="0" y="86"/>
                      <a:pt x="0" y="86"/>
                      <a:pt x="0" y="86"/>
                    </a:cubicBezTo>
                    <a:cubicBezTo>
                      <a:pt x="0" y="88"/>
                      <a:pt x="0" y="88"/>
                      <a:pt x="0" y="88"/>
                    </a:cubicBezTo>
                    <a:cubicBezTo>
                      <a:pt x="0" y="174"/>
                      <a:pt x="0" y="174"/>
                      <a:pt x="0" y="174"/>
                    </a:cubicBezTo>
                    <a:cubicBezTo>
                      <a:pt x="0" y="174"/>
                      <a:pt x="58" y="168"/>
                      <a:pt x="66" y="130"/>
                    </a:cubicBezTo>
                    <a:cubicBezTo>
                      <a:pt x="164" y="130"/>
                      <a:pt x="164" y="130"/>
                      <a:pt x="164" y="130"/>
                    </a:cubicBezTo>
                    <a:cubicBezTo>
                      <a:pt x="164" y="130"/>
                      <a:pt x="179" y="154"/>
                      <a:pt x="206" y="156"/>
                    </a:cubicBezTo>
                    <a:cubicBezTo>
                      <a:pt x="206" y="88"/>
                      <a:pt x="206" y="88"/>
                      <a:pt x="206" y="88"/>
                    </a:cubicBezTo>
                    <a:cubicBezTo>
                      <a:pt x="206" y="86"/>
                      <a:pt x="206" y="86"/>
                      <a:pt x="206" y="86"/>
                    </a:cubicBezTo>
                    <a:cubicBezTo>
                      <a:pt x="206" y="18"/>
                      <a:pt x="206" y="18"/>
                      <a:pt x="206" y="18"/>
                    </a:cubicBezTo>
                    <a:cubicBezTo>
                      <a:pt x="179" y="20"/>
                      <a:pt x="164" y="44"/>
                      <a:pt x="164" y="44"/>
                    </a:cubicBez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5" name="Line 11"/>
              <p:cNvSpPr>
                <a:spLocks noChangeShapeType="1"/>
              </p:cNvSpPr>
              <p:nvPr/>
            </p:nvSpPr>
            <p:spPr bwMode="auto">
              <a:xfrm flipH="1">
                <a:off x="2722" y="526"/>
                <a:ext cx="106"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76" name="Group 14"/>
            <p:cNvGrpSpPr>
              <a:grpSpLocks noChangeAspect="1"/>
            </p:cNvGrpSpPr>
            <p:nvPr/>
          </p:nvGrpSpPr>
          <p:grpSpPr bwMode="auto">
            <a:xfrm>
              <a:off x="4509911" y="275989"/>
              <a:ext cx="315017" cy="317500"/>
              <a:chOff x="2781" y="92"/>
              <a:chExt cx="254" cy="256"/>
            </a:xfrm>
          </p:grpSpPr>
          <p:sp>
            <p:nvSpPr>
              <p:cNvPr id="577" name="Line 15"/>
              <p:cNvSpPr>
                <a:spLocks noChangeShapeType="1"/>
              </p:cNvSpPr>
              <p:nvPr/>
            </p:nvSpPr>
            <p:spPr bwMode="auto">
              <a:xfrm>
                <a:off x="2781" y="92"/>
                <a:ext cx="84" cy="85"/>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8" name="Line 16"/>
              <p:cNvSpPr>
                <a:spLocks noChangeShapeType="1"/>
              </p:cNvSpPr>
              <p:nvPr/>
            </p:nvSpPr>
            <p:spPr bwMode="auto">
              <a:xfrm flipH="1">
                <a:off x="2781" y="92"/>
                <a:ext cx="84" cy="85"/>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9" name="Line 17"/>
              <p:cNvSpPr>
                <a:spLocks noChangeShapeType="1"/>
              </p:cNvSpPr>
              <p:nvPr/>
            </p:nvSpPr>
            <p:spPr bwMode="auto">
              <a:xfrm>
                <a:off x="2951" y="263"/>
                <a:ext cx="84" cy="85"/>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0" name="Line 18"/>
              <p:cNvSpPr>
                <a:spLocks noChangeShapeType="1"/>
              </p:cNvSpPr>
              <p:nvPr/>
            </p:nvSpPr>
            <p:spPr bwMode="auto">
              <a:xfrm flipH="1">
                <a:off x="2951" y="263"/>
                <a:ext cx="84" cy="85"/>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1" name="Oval 19"/>
              <p:cNvSpPr>
                <a:spLocks noChangeArrowheads="1"/>
              </p:cNvSpPr>
              <p:nvPr/>
            </p:nvSpPr>
            <p:spPr bwMode="auto">
              <a:xfrm>
                <a:off x="2782" y="250"/>
                <a:ext cx="93" cy="94"/>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2" name="Line 20"/>
              <p:cNvSpPr>
                <a:spLocks noChangeShapeType="1"/>
              </p:cNvSpPr>
              <p:nvPr/>
            </p:nvSpPr>
            <p:spPr bwMode="auto">
              <a:xfrm flipV="1">
                <a:off x="2865" y="98"/>
                <a:ext cx="165" cy="165"/>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3" name="Freeform 21"/>
              <p:cNvSpPr>
                <a:spLocks/>
              </p:cNvSpPr>
              <p:nvPr/>
            </p:nvSpPr>
            <p:spPr bwMode="auto">
              <a:xfrm>
                <a:off x="2975" y="97"/>
                <a:ext cx="54" cy="54"/>
              </a:xfrm>
              <a:custGeom>
                <a:avLst/>
                <a:gdLst>
                  <a:gd name="T0" fmla="*/ 0 w 54"/>
                  <a:gd name="T1" fmla="*/ 0 h 54"/>
                  <a:gd name="T2" fmla="*/ 54 w 54"/>
                  <a:gd name="T3" fmla="*/ 0 h 54"/>
                  <a:gd name="T4" fmla="*/ 54 w 54"/>
                  <a:gd name="T5" fmla="*/ 54 h 54"/>
                </a:gdLst>
                <a:ahLst/>
                <a:cxnLst>
                  <a:cxn ang="0">
                    <a:pos x="T0" y="T1"/>
                  </a:cxn>
                  <a:cxn ang="0">
                    <a:pos x="T2" y="T3"/>
                  </a:cxn>
                  <a:cxn ang="0">
                    <a:pos x="T4" y="T5"/>
                  </a:cxn>
                </a:cxnLst>
                <a:rect l="0" t="0" r="r" b="b"/>
                <a:pathLst>
                  <a:path w="54" h="54">
                    <a:moveTo>
                      <a:pt x="0" y="0"/>
                    </a:moveTo>
                    <a:lnTo>
                      <a:pt x="54" y="0"/>
                    </a:lnTo>
                    <a:lnTo>
                      <a:pt x="54" y="54"/>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610" name="Group 609"/>
          <p:cNvGrpSpPr/>
          <p:nvPr/>
        </p:nvGrpSpPr>
        <p:grpSpPr>
          <a:xfrm>
            <a:off x="-7831155" y="280879"/>
            <a:ext cx="386473" cy="4045545"/>
            <a:chOff x="3466408" y="284720"/>
            <a:chExt cx="394382" cy="4128324"/>
          </a:xfrm>
        </p:grpSpPr>
        <p:grpSp>
          <p:nvGrpSpPr>
            <p:cNvPr id="611" name="Group 126"/>
            <p:cNvGrpSpPr>
              <a:grpSpLocks noChangeAspect="1"/>
            </p:cNvGrpSpPr>
            <p:nvPr/>
          </p:nvGrpSpPr>
          <p:grpSpPr bwMode="auto">
            <a:xfrm>
              <a:off x="3519529" y="1735665"/>
              <a:ext cx="288141" cy="395992"/>
              <a:chOff x="3827" y="2080"/>
              <a:chExt cx="179" cy="246"/>
            </a:xfrm>
          </p:grpSpPr>
          <p:sp>
            <p:nvSpPr>
              <p:cNvPr id="647"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8"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9" name="Freeform 129"/>
              <p:cNvSpPr>
                <a:spLocks/>
              </p:cNvSpPr>
              <p:nvPr/>
            </p:nvSpPr>
            <p:spPr bwMode="auto">
              <a:xfrm>
                <a:off x="3827" y="2116"/>
                <a:ext cx="148" cy="210"/>
              </a:xfrm>
              <a:custGeom>
                <a:avLst/>
                <a:gdLst>
                  <a:gd name="T0" fmla="*/ 148 w 148"/>
                  <a:gd name="T1" fmla="*/ 176 h 210"/>
                  <a:gd name="T2" fmla="*/ 148 w 148"/>
                  <a:gd name="T3" fmla="*/ 210 h 210"/>
                  <a:gd name="T4" fmla="*/ 0 w 148"/>
                  <a:gd name="T5" fmla="*/ 210 h 210"/>
                  <a:gd name="T6" fmla="*/ 0 w 148"/>
                  <a:gd name="T7" fmla="*/ 0 h 210"/>
                  <a:gd name="T8" fmla="*/ 32 w 148"/>
                  <a:gd name="T9" fmla="*/ 0 h 210"/>
                </a:gdLst>
                <a:ahLst/>
                <a:cxnLst>
                  <a:cxn ang="0">
                    <a:pos x="T0" y="T1"/>
                  </a:cxn>
                  <a:cxn ang="0">
                    <a:pos x="T2" y="T3"/>
                  </a:cxn>
                  <a:cxn ang="0">
                    <a:pos x="T4" y="T5"/>
                  </a:cxn>
                  <a:cxn ang="0">
                    <a:pos x="T6" y="T7"/>
                  </a:cxn>
                  <a:cxn ang="0">
                    <a:pos x="T8" y="T9"/>
                  </a:cxn>
                </a:cxnLst>
                <a:rect l="0" t="0" r="r" b="b"/>
                <a:pathLst>
                  <a:path w="148" h="210">
                    <a:moveTo>
                      <a:pt x="148" y="176"/>
                    </a:moveTo>
                    <a:lnTo>
                      <a:pt x="148" y="210"/>
                    </a:lnTo>
                    <a:lnTo>
                      <a:pt x="0" y="210"/>
                    </a:lnTo>
                    <a:lnTo>
                      <a:pt x="0" y="0"/>
                    </a:lnTo>
                    <a:lnTo>
                      <a:pt x="32"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12" name="Group 213"/>
            <p:cNvGrpSpPr>
              <a:grpSpLocks noChangeAspect="1"/>
            </p:cNvGrpSpPr>
            <p:nvPr/>
          </p:nvGrpSpPr>
          <p:grpSpPr bwMode="auto">
            <a:xfrm>
              <a:off x="3466408" y="2753258"/>
              <a:ext cx="394382" cy="222141"/>
              <a:chOff x="6355" y="1081"/>
              <a:chExt cx="245" cy="138"/>
            </a:xfrm>
          </p:grpSpPr>
          <p:sp>
            <p:nvSpPr>
              <p:cNvPr id="643" name="Rectangle 214"/>
              <p:cNvSpPr>
                <a:spLocks noChangeArrowheads="1"/>
              </p:cNvSpPr>
              <p:nvPr/>
            </p:nvSpPr>
            <p:spPr bwMode="auto">
              <a:xfrm>
                <a:off x="6355" y="1113"/>
                <a:ext cx="163" cy="71"/>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4" name="Freeform 215"/>
              <p:cNvSpPr>
                <a:spLocks/>
              </p:cNvSpPr>
              <p:nvPr/>
            </p:nvSpPr>
            <p:spPr bwMode="auto">
              <a:xfrm>
                <a:off x="6518" y="1081"/>
                <a:ext cx="82" cy="138"/>
              </a:xfrm>
              <a:custGeom>
                <a:avLst/>
                <a:gdLst>
                  <a:gd name="T0" fmla="*/ 0 w 82"/>
                  <a:gd name="T1" fmla="*/ 32 h 138"/>
                  <a:gd name="T2" fmla="*/ 31 w 82"/>
                  <a:gd name="T3" fmla="*/ 0 h 138"/>
                  <a:gd name="T4" fmla="*/ 82 w 82"/>
                  <a:gd name="T5" fmla="*/ 0 h 138"/>
                  <a:gd name="T6" fmla="*/ 82 w 82"/>
                  <a:gd name="T7" fmla="*/ 138 h 138"/>
                  <a:gd name="T8" fmla="*/ 31 w 82"/>
                  <a:gd name="T9" fmla="*/ 138 h 138"/>
                  <a:gd name="T10" fmla="*/ 0 w 82"/>
                  <a:gd name="T11" fmla="*/ 103 h 138"/>
                </a:gdLst>
                <a:ahLst/>
                <a:cxnLst>
                  <a:cxn ang="0">
                    <a:pos x="T0" y="T1"/>
                  </a:cxn>
                  <a:cxn ang="0">
                    <a:pos x="T2" y="T3"/>
                  </a:cxn>
                  <a:cxn ang="0">
                    <a:pos x="T4" y="T5"/>
                  </a:cxn>
                  <a:cxn ang="0">
                    <a:pos x="T6" y="T7"/>
                  </a:cxn>
                  <a:cxn ang="0">
                    <a:pos x="T8" y="T9"/>
                  </a:cxn>
                  <a:cxn ang="0">
                    <a:pos x="T10" y="T11"/>
                  </a:cxn>
                </a:cxnLst>
                <a:rect l="0" t="0" r="r" b="b"/>
                <a:pathLst>
                  <a:path w="82" h="138">
                    <a:moveTo>
                      <a:pt x="0" y="32"/>
                    </a:moveTo>
                    <a:lnTo>
                      <a:pt x="31" y="0"/>
                    </a:lnTo>
                    <a:lnTo>
                      <a:pt x="82" y="0"/>
                    </a:lnTo>
                    <a:lnTo>
                      <a:pt x="82" y="138"/>
                    </a:lnTo>
                    <a:lnTo>
                      <a:pt x="31" y="138"/>
                    </a:lnTo>
                    <a:lnTo>
                      <a:pt x="0" y="103"/>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5" name="Line 216"/>
              <p:cNvSpPr>
                <a:spLocks noChangeShapeType="1"/>
              </p:cNvSpPr>
              <p:nvPr/>
            </p:nvSpPr>
            <p:spPr bwMode="auto">
              <a:xfrm>
                <a:off x="6566" y="1081"/>
                <a:ext cx="0" cy="138"/>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6" name="Oval 217"/>
              <p:cNvSpPr>
                <a:spLocks noChangeArrowheads="1"/>
              </p:cNvSpPr>
              <p:nvPr/>
            </p:nvSpPr>
            <p:spPr bwMode="auto">
              <a:xfrm>
                <a:off x="6481" y="1145"/>
                <a:ext cx="6" cy="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13" name="Group 227"/>
            <p:cNvGrpSpPr>
              <a:grpSpLocks noChangeAspect="1"/>
            </p:cNvGrpSpPr>
            <p:nvPr/>
          </p:nvGrpSpPr>
          <p:grpSpPr bwMode="auto">
            <a:xfrm>
              <a:off x="3508811" y="3159849"/>
              <a:ext cx="309576" cy="310880"/>
              <a:chOff x="6140" y="2399"/>
              <a:chExt cx="237" cy="238"/>
            </a:xfrm>
          </p:grpSpPr>
          <p:sp>
            <p:nvSpPr>
              <p:cNvPr id="641" name="Oval 228"/>
              <p:cNvSpPr>
                <a:spLocks noChangeArrowheads="1"/>
              </p:cNvSpPr>
              <p:nvPr/>
            </p:nvSpPr>
            <p:spPr bwMode="auto">
              <a:xfrm>
                <a:off x="6199" y="2457"/>
                <a:ext cx="118" cy="119"/>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2" name="Freeform 229"/>
              <p:cNvSpPr>
                <a:spLocks/>
              </p:cNvSpPr>
              <p:nvPr/>
            </p:nvSpPr>
            <p:spPr bwMode="auto">
              <a:xfrm>
                <a:off x="6140" y="2399"/>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14" name="Group 232"/>
            <p:cNvGrpSpPr>
              <a:grpSpLocks noChangeAspect="1"/>
            </p:cNvGrpSpPr>
            <p:nvPr/>
          </p:nvGrpSpPr>
          <p:grpSpPr bwMode="auto">
            <a:xfrm>
              <a:off x="3467213" y="3655184"/>
              <a:ext cx="392772" cy="238240"/>
              <a:chOff x="3795" y="2130"/>
              <a:chExt cx="244" cy="148"/>
            </a:xfrm>
          </p:grpSpPr>
          <p:sp>
            <p:nvSpPr>
              <p:cNvPr id="639" name="Freeform 233"/>
              <p:cNvSpPr>
                <a:spLocks/>
              </p:cNvSpPr>
              <p:nvPr/>
            </p:nvSpPr>
            <p:spPr bwMode="auto">
              <a:xfrm>
                <a:off x="3795" y="2130"/>
                <a:ext cx="244" cy="74"/>
              </a:xfrm>
              <a:custGeom>
                <a:avLst/>
                <a:gdLst>
                  <a:gd name="T0" fmla="*/ 80 w 244"/>
                  <a:gd name="T1" fmla="*/ 17 h 74"/>
                  <a:gd name="T2" fmla="*/ 64 w 244"/>
                  <a:gd name="T3" fmla="*/ 0 h 74"/>
                  <a:gd name="T4" fmla="*/ 0 w 244"/>
                  <a:gd name="T5" fmla="*/ 64 h 74"/>
                  <a:gd name="T6" fmla="*/ 0 w 244"/>
                  <a:gd name="T7" fmla="*/ 74 h 74"/>
                  <a:gd name="T8" fmla="*/ 244 w 244"/>
                  <a:gd name="T9" fmla="*/ 74 h 74"/>
                  <a:gd name="T10" fmla="*/ 244 w 244"/>
                  <a:gd name="T11" fmla="*/ 64 h 74"/>
                  <a:gd name="T12" fmla="*/ 178 w 244"/>
                  <a:gd name="T13" fmla="*/ 0 h 74"/>
                  <a:gd name="T14" fmla="*/ 161 w 244"/>
                  <a:gd name="T15" fmla="*/ 16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74">
                    <a:moveTo>
                      <a:pt x="80" y="17"/>
                    </a:moveTo>
                    <a:lnTo>
                      <a:pt x="64" y="0"/>
                    </a:lnTo>
                    <a:lnTo>
                      <a:pt x="0" y="64"/>
                    </a:lnTo>
                    <a:lnTo>
                      <a:pt x="0" y="74"/>
                    </a:lnTo>
                    <a:lnTo>
                      <a:pt x="244" y="74"/>
                    </a:lnTo>
                    <a:lnTo>
                      <a:pt x="244" y="64"/>
                    </a:lnTo>
                    <a:lnTo>
                      <a:pt x="178" y="0"/>
                    </a:lnTo>
                    <a:lnTo>
                      <a:pt x="161" y="16"/>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0" name="Freeform 234"/>
              <p:cNvSpPr>
                <a:spLocks/>
              </p:cNvSpPr>
              <p:nvPr/>
            </p:nvSpPr>
            <p:spPr bwMode="auto">
              <a:xfrm>
                <a:off x="3809" y="2204"/>
                <a:ext cx="213" cy="74"/>
              </a:xfrm>
              <a:custGeom>
                <a:avLst/>
                <a:gdLst>
                  <a:gd name="T0" fmla="*/ 0 w 294"/>
                  <a:gd name="T1" fmla="*/ 0 h 101"/>
                  <a:gd name="T2" fmla="*/ 0 w 294"/>
                  <a:gd name="T3" fmla="*/ 42 h 101"/>
                  <a:gd name="T4" fmla="*/ 58 w 294"/>
                  <a:gd name="T5" fmla="*/ 101 h 101"/>
                  <a:gd name="T6" fmla="*/ 116 w 294"/>
                  <a:gd name="T7" fmla="*/ 42 h 101"/>
                  <a:gd name="T8" fmla="*/ 116 w 294"/>
                  <a:gd name="T9" fmla="*/ 32 h 101"/>
                  <a:gd name="T10" fmla="*/ 147 w 294"/>
                  <a:gd name="T11" fmla="*/ 1 h 101"/>
                  <a:gd name="T12" fmla="*/ 178 w 294"/>
                  <a:gd name="T13" fmla="*/ 32 h 101"/>
                  <a:gd name="T14" fmla="*/ 178 w 294"/>
                  <a:gd name="T15" fmla="*/ 42 h 101"/>
                  <a:gd name="T16" fmla="*/ 236 w 294"/>
                  <a:gd name="T17" fmla="*/ 101 h 101"/>
                  <a:gd name="T18" fmla="*/ 294 w 294"/>
                  <a:gd name="T19" fmla="*/ 42 h 101"/>
                  <a:gd name="T20" fmla="*/ 294 w 29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4" h="101">
                    <a:moveTo>
                      <a:pt x="0" y="0"/>
                    </a:moveTo>
                    <a:cubicBezTo>
                      <a:pt x="0" y="42"/>
                      <a:pt x="0" y="42"/>
                      <a:pt x="0" y="42"/>
                    </a:cubicBezTo>
                    <a:cubicBezTo>
                      <a:pt x="0" y="75"/>
                      <a:pt x="26" y="101"/>
                      <a:pt x="58" y="101"/>
                    </a:cubicBezTo>
                    <a:cubicBezTo>
                      <a:pt x="90" y="101"/>
                      <a:pt x="116" y="75"/>
                      <a:pt x="116" y="42"/>
                    </a:cubicBezTo>
                    <a:cubicBezTo>
                      <a:pt x="116" y="32"/>
                      <a:pt x="116" y="32"/>
                      <a:pt x="116" y="32"/>
                    </a:cubicBezTo>
                    <a:cubicBezTo>
                      <a:pt x="116" y="15"/>
                      <a:pt x="130" y="1"/>
                      <a:pt x="147" y="1"/>
                    </a:cubicBezTo>
                    <a:cubicBezTo>
                      <a:pt x="164" y="1"/>
                      <a:pt x="178" y="15"/>
                      <a:pt x="178" y="32"/>
                    </a:cubicBezTo>
                    <a:cubicBezTo>
                      <a:pt x="178" y="42"/>
                      <a:pt x="178" y="42"/>
                      <a:pt x="178" y="42"/>
                    </a:cubicBezTo>
                    <a:cubicBezTo>
                      <a:pt x="178" y="75"/>
                      <a:pt x="204" y="101"/>
                      <a:pt x="236" y="101"/>
                    </a:cubicBezTo>
                    <a:cubicBezTo>
                      <a:pt x="268" y="101"/>
                      <a:pt x="294" y="75"/>
                      <a:pt x="294" y="42"/>
                    </a:cubicBezTo>
                    <a:cubicBezTo>
                      <a:pt x="294" y="0"/>
                      <a:pt x="294" y="0"/>
                      <a:pt x="294"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15" name="Group 206"/>
            <p:cNvGrpSpPr>
              <a:grpSpLocks noChangeAspect="1"/>
            </p:cNvGrpSpPr>
            <p:nvPr/>
          </p:nvGrpSpPr>
          <p:grpSpPr bwMode="auto">
            <a:xfrm>
              <a:off x="3471237" y="2316098"/>
              <a:ext cx="384724" cy="252727"/>
              <a:chOff x="3798" y="2126"/>
              <a:chExt cx="239" cy="157"/>
            </a:xfrm>
          </p:grpSpPr>
          <p:sp>
            <p:nvSpPr>
              <p:cNvPr id="635" name="Freeform 207"/>
              <p:cNvSpPr>
                <a:spLocks/>
              </p:cNvSpPr>
              <p:nvPr/>
            </p:nvSpPr>
            <p:spPr bwMode="auto">
              <a:xfrm>
                <a:off x="3946" y="2126"/>
                <a:ext cx="91" cy="92"/>
              </a:xfrm>
              <a:custGeom>
                <a:avLst/>
                <a:gdLst>
                  <a:gd name="T0" fmla="*/ 54 w 91"/>
                  <a:gd name="T1" fmla="*/ 92 h 92"/>
                  <a:gd name="T2" fmla="*/ 0 w 91"/>
                  <a:gd name="T3" fmla="*/ 37 h 92"/>
                  <a:gd name="T4" fmla="*/ 37 w 91"/>
                  <a:gd name="T5" fmla="*/ 0 h 92"/>
                  <a:gd name="T6" fmla="*/ 91 w 91"/>
                  <a:gd name="T7" fmla="*/ 55 h 92"/>
                  <a:gd name="T8" fmla="*/ 54 w 91"/>
                  <a:gd name="T9" fmla="*/ 92 h 92"/>
                </a:gdLst>
                <a:ahLst/>
                <a:cxnLst>
                  <a:cxn ang="0">
                    <a:pos x="T0" y="T1"/>
                  </a:cxn>
                  <a:cxn ang="0">
                    <a:pos x="T2" y="T3"/>
                  </a:cxn>
                  <a:cxn ang="0">
                    <a:pos x="T4" y="T5"/>
                  </a:cxn>
                  <a:cxn ang="0">
                    <a:pos x="T6" y="T7"/>
                  </a:cxn>
                  <a:cxn ang="0">
                    <a:pos x="T8" y="T9"/>
                  </a:cxn>
                </a:cxnLst>
                <a:rect l="0" t="0" r="r" b="b"/>
                <a:pathLst>
                  <a:path w="91" h="92">
                    <a:moveTo>
                      <a:pt x="54" y="92"/>
                    </a:moveTo>
                    <a:lnTo>
                      <a:pt x="0" y="37"/>
                    </a:lnTo>
                    <a:lnTo>
                      <a:pt x="37" y="0"/>
                    </a:lnTo>
                    <a:lnTo>
                      <a:pt x="91" y="55"/>
                    </a:lnTo>
                    <a:lnTo>
                      <a:pt x="54" y="92"/>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6" name="Line 208"/>
              <p:cNvSpPr>
                <a:spLocks noChangeShapeType="1"/>
              </p:cNvSpPr>
              <p:nvPr/>
            </p:nvSpPr>
            <p:spPr bwMode="auto">
              <a:xfrm flipH="1">
                <a:off x="3826" y="2163"/>
                <a:ext cx="120" cy="12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7" name="Freeform 209"/>
              <p:cNvSpPr>
                <a:spLocks/>
              </p:cNvSpPr>
              <p:nvPr/>
            </p:nvSpPr>
            <p:spPr bwMode="auto">
              <a:xfrm>
                <a:off x="3798" y="2126"/>
                <a:ext cx="91" cy="92"/>
              </a:xfrm>
              <a:custGeom>
                <a:avLst/>
                <a:gdLst>
                  <a:gd name="T0" fmla="*/ 37 w 91"/>
                  <a:gd name="T1" fmla="*/ 92 h 92"/>
                  <a:gd name="T2" fmla="*/ 91 w 91"/>
                  <a:gd name="T3" fmla="*/ 37 h 92"/>
                  <a:gd name="T4" fmla="*/ 54 w 91"/>
                  <a:gd name="T5" fmla="*/ 0 h 92"/>
                  <a:gd name="T6" fmla="*/ 0 w 91"/>
                  <a:gd name="T7" fmla="*/ 55 h 92"/>
                  <a:gd name="T8" fmla="*/ 37 w 91"/>
                  <a:gd name="T9" fmla="*/ 92 h 92"/>
                </a:gdLst>
                <a:ahLst/>
                <a:cxnLst>
                  <a:cxn ang="0">
                    <a:pos x="T0" y="T1"/>
                  </a:cxn>
                  <a:cxn ang="0">
                    <a:pos x="T2" y="T3"/>
                  </a:cxn>
                  <a:cxn ang="0">
                    <a:pos x="T4" y="T5"/>
                  </a:cxn>
                  <a:cxn ang="0">
                    <a:pos x="T6" y="T7"/>
                  </a:cxn>
                  <a:cxn ang="0">
                    <a:pos x="T8" y="T9"/>
                  </a:cxn>
                </a:cxnLst>
                <a:rect l="0" t="0" r="r" b="b"/>
                <a:pathLst>
                  <a:path w="91" h="92">
                    <a:moveTo>
                      <a:pt x="37" y="92"/>
                    </a:moveTo>
                    <a:lnTo>
                      <a:pt x="91" y="37"/>
                    </a:lnTo>
                    <a:lnTo>
                      <a:pt x="54" y="0"/>
                    </a:lnTo>
                    <a:lnTo>
                      <a:pt x="0" y="55"/>
                    </a:lnTo>
                    <a:lnTo>
                      <a:pt x="37" y="92"/>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8" name="Line 210"/>
              <p:cNvSpPr>
                <a:spLocks noChangeShapeType="1"/>
              </p:cNvSpPr>
              <p:nvPr/>
            </p:nvSpPr>
            <p:spPr bwMode="auto">
              <a:xfrm>
                <a:off x="3889" y="2163"/>
                <a:ext cx="120" cy="12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16" name="Group 220"/>
            <p:cNvGrpSpPr>
              <a:grpSpLocks noChangeAspect="1"/>
            </p:cNvGrpSpPr>
            <p:nvPr/>
          </p:nvGrpSpPr>
          <p:grpSpPr bwMode="auto">
            <a:xfrm>
              <a:off x="3494616" y="4077848"/>
              <a:ext cx="337966" cy="335196"/>
              <a:chOff x="3795" y="2082"/>
              <a:chExt cx="244" cy="242"/>
            </a:xfrm>
          </p:grpSpPr>
          <p:sp>
            <p:nvSpPr>
              <p:cNvPr id="631" name="Freeform 221"/>
              <p:cNvSpPr>
                <a:spLocks/>
              </p:cNvSpPr>
              <p:nvPr/>
            </p:nvSpPr>
            <p:spPr bwMode="auto">
              <a:xfrm>
                <a:off x="3795" y="2082"/>
                <a:ext cx="244" cy="242"/>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2" name="Freeform 222"/>
              <p:cNvSpPr>
                <a:spLocks/>
              </p:cNvSpPr>
              <p:nvPr/>
            </p:nvSpPr>
            <p:spPr bwMode="auto">
              <a:xfrm>
                <a:off x="3834" y="2082"/>
                <a:ext cx="166" cy="109"/>
              </a:xfrm>
              <a:custGeom>
                <a:avLst/>
                <a:gdLst>
                  <a:gd name="T0" fmla="*/ 0 w 166"/>
                  <a:gd name="T1" fmla="*/ 0 h 109"/>
                  <a:gd name="T2" fmla="*/ 0 w 166"/>
                  <a:gd name="T3" fmla="*/ 109 h 109"/>
                  <a:gd name="T4" fmla="*/ 166 w 166"/>
                  <a:gd name="T5" fmla="*/ 109 h 109"/>
                  <a:gd name="T6" fmla="*/ 166 w 166"/>
                  <a:gd name="T7" fmla="*/ 0 h 109"/>
                </a:gdLst>
                <a:ahLst/>
                <a:cxnLst>
                  <a:cxn ang="0">
                    <a:pos x="T0" y="T1"/>
                  </a:cxn>
                  <a:cxn ang="0">
                    <a:pos x="T2" y="T3"/>
                  </a:cxn>
                  <a:cxn ang="0">
                    <a:pos x="T4" y="T5"/>
                  </a:cxn>
                  <a:cxn ang="0">
                    <a:pos x="T6" y="T7"/>
                  </a:cxn>
                </a:cxnLst>
                <a:rect l="0" t="0" r="r" b="b"/>
                <a:pathLst>
                  <a:path w="166" h="109">
                    <a:moveTo>
                      <a:pt x="0" y="0"/>
                    </a:moveTo>
                    <a:lnTo>
                      <a:pt x="0" y="109"/>
                    </a:lnTo>
                    <a:lnTo>
                      <a:pt x="166" y="109"/>
                    </a:lnTo>
                    <a:lnTo>
                      <a:pt x="166"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3" name="Freeform 223"/>
              <p:cNvSpPr>
                <a:spLocks/>
              </p:cNvSpPr>
              <p:nvPr/>
            </p:nvSpPr>
            <p:spPr bwMode="auto">
              <a:xfrm>
                <a:off x="3861" y="2248"/>
                <a:ext cx="112" cy="76"/>
              </a:xfrm>
              <a:custGeom>
                <a:avLst/>
                <a:gdLst>
                  <a:gd name="T0" fmla="*/ 0 w 112"/>
                  <a:gd name="T1" fmla="*/ 76 h 76"/>
                  <a:gd name="T2" fmla="*/ 0 w 112"/>
                  <a:gd name="T3" fmla="*/ 0 h 76"/>
                  <a:gd name="T4" fmla="*/ 112 w 112"/>
                  <a:gd name="T5" fmla="*/ 0 h 76"/>
                  <a:gd name="T6" fmla="*/ 112 w 112"/>
                  <a:gd name="T7" fmla="*/ 76 h 76"/>
                </a:gdLst>
                <a:ahLst/>
                <a:cxnLst>
                  <a:cxn ang="0">
                    <a:pos x="T0" y="T1"/>
                  </a:cxn>
                  <a:cxn ang="0">
                    <a:pos x="T2" y="T3"/>
                  </a:cxn>
                  <a:cxn ang="0">
                    <a:pos x="T4" y="T5"/>
                  </a:cxn>
                  <a:cxn ang="0">
                    <a:pos x="T6" y="T7"/>
                  </a:cxn>
                </a:cxnLst>
                <a:rect l="0" t="0" r="r" b="b"/>
                <a:pathLst>
                  <a:path w="112" h="76">
                    <a:moveTo>
                      <a:pt x="0" y="76"/>
                    </a:moveTo>
                    <a:lnTo>
                      <a:pt x="0" y="0"/>
                    </a:lnTo>
                    <a:lnTo>
                      <a:pt x="112" y="0"/>
                    </a:lnTo>
                    <a:lnTo>
                      <a:pt x="112" y="76"/>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4" name="Line 224"/>
              <p:cNvSpPr>
                <a:spLocks noChangeShapeType="1"/>
              </p:cNvSpPr>
              <p:nvPr/>
            </p:nvSpPr>
            <p:spPr bwMode="auto">
              <a:xfrm>
                <a:off x="3892" y="2281"/>
                <a:ext cx="0" cy="43"/>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17" name="Group 28"/>
            <p:cNvGrpSpPr>
              <a:grpSpLocks noChangeAspect="1"/>
            </p:cNvGrpSpPr>
            <p:nvPr/>
          </p:nvGrpSpPr>
          <p:grpSpPr bwMode="auto">
            <a:xfrm>
              <a:off x="3493736" y="1226690"/>
              <a:ext cx="339726" cy="324534"/>
              <a:chOff x="2110" y="763"/>
              <a:chExt cx="246" cy="235"/>
            </a:xfrm>
          </p:grpSpPr>
          <p:sp>
            <p:nvSpPr>
              <p:cNvPr id="627" name="Freeform 29"/>
              <p:cNvSpPr>
                <a:spLocks/>
              </p:cNvSpPr>
              <p:nvPr/>
            </p:nvSpPr>
            <p:spPr bwMode="auto">
              <a:xfrm>
                <a:off x="2110" y="825"/>
                <a:ext cx="246" cy="173"/>
              </a:xfrm>
              <a:custGeom>
                <a:avLst/>
                <a:gdLst>
                  <a:gd name="T0" fmla="*/ 246 w 246"/>
                  <a:gd name="T1" fmla="*/ 173 h 173"/>
                  <a:gd name="T2" fmla="*/ 0 w 246"/>
                  <a:gd name="T3" fmla="*/ 173 h 173"/>
                  <a:gd name="T4" fmla="*/ 0 w 246"/>
                  <a:gd name="T5" fmla="*/ 0 h 173"/>
                  <a:gd name="T6" fmla="*/ 122 w 246"/>
                  <a:gd name="T7" fmla="*/ 0 h 173"/>
                  <a:gd name="T8" fmla="*/ 246 w 246"/>
                  <a:gd name="T9" fmla="*/ 0 h 173"/>
                  <a:gd name="T10" fmla="*/ 246 w 246"/>
                  <a:gd name="T11" fmla="*/ 173 h 173"/>
                </a:gdLst>
                <a:ahLst/>
                <a:cxnLst>
                  <a:cxn ang="0">
                    <a:pos x="T0" y="T1"/>
                  </a:cxn>
                  <a:cxn ang="0">
                    <a:pos x="T2" y="T3"/>
                  </a:cxn>
                  <a:cxn ang="0">
                    <a:pos x="T4" y="T5"/>
                  </a:cxn>
                  <a:cxn ang="0">
                    <a:pos x="T6" y="T7"/>
                  </a:cxn>
                  <a:cxn ang="0">
                    <a:pos x="T8" y="T9"/>
                  </a:cxn>
                  <a:cxn ang="0">
                    <a:pos x="T10" y="T11"/>
                  </a:cxn>
                </a:cxnLst>
                <a:rect l="0" t="0" r="r" b="b"/>
                <a:pathLst>
                  <a:path w="246" h="173">
                    <a:moveTo>
                      <a:pt x="246" y="173"/>
                    </a:moveTo>
                    <a:lnTo>
                      <a:pt x="0" y="173"/>
                    </a:lnTo>
                    <a:lnTo>
                      <a:pt x="0" y="0"/>
                    </a:lnTo>
                    <a:lnTo>
                      <a:pt x="122" y="0"/>
                    </a:lnTo>
                    <a:lnTo>
                      <a:pt x="246" y="0"/>
                    </a:lnTo>
                    <a:lnTo>
                      <a:pt x="246" y="173"/>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8" name="Line 30"/>
              <p:cNvSpPr>
                <a:spLocks noChangeShapeType="1"/>
              </p:cNvSpPr>
              <p:nvPr/>
            </p:nvSpPr>
            <p:spPr bwMode="auto">
              <a:xfrm flipH="1">
                <a:off x="2110" y="911"/>
                <a:ext cx="246"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9" name="Freeform 31"/>
              <p:cNvSpPr>
                <a:spLocks/>
              </p:cNvSpPr>
              <p:nvPr/>
            </p:nvSpPr>
            <p:spPr bwMode="auto">
              <a:xfrm>
                <a:off x="2233" y="763"/>
                <a:ext cx="72" cy="235"/>
              </a:xfrm>
              <a:custGeom>
                <a:avLst/>
                <a:gdLst>
                  <a:gd name="T0" fmla="*/ 60 w 100"/>
                  <a:gd name="T1" fmla="*/ 85 h 325"/>
                  <a:gd name="T2" fmla="*/ 100 w 100"/>
                  <a:gd name="T3" fmla="*/ 45 h 325"/>
                  <a:gd name="T4" fmla="*/ 60 w 100"/>
                  <a:gd name="T5" fmla="*/ 6 h 325"/>
                  <a:gd name="T6" fmla="*/ 1 w 100"/>
                  <a:gd name="T7" fmla="*/ 85 h 325"/>
                  <a:gd name="T8" fmla="*/ 1 w 100"/>
                  <a:gd name="T9" fmla="*/ 325 h 325"/>
                </a:gdLst>
                <a:ahLst/>
                <a:cxnLst>
                  <a:cxn ang="0">
                    <a:pos x="T0" y="T1"/>
                  </a:cxn>
                  <a:cxn ang="0">
                    <a:pos x="T2" y="T3"/>
                  </a:cxn>
                  <a:cxn ang="0">
                    <a:pos x="T4" y="T5"/>
                  </a:cxn>
                  <a:cxn ang="0">
                    <a:pos x="T6" y="T7"/>
                  </a:cxn>
                  <a:cxn ang="0">
                    <a:pos x="T8" y="T9"/>
                  </a:cxn>
                </a:cxnLst>
                <a:rect l="0" t="0" r="r" b="b"/>
                <a:pathLst>
                  <a:path w="100" h="325">
                    <a:moveTo>
                      <a:pt x="60" y="85"/>
                    </a:moveTo>
                    <a:cubicBezTo>
                      <a:pt x="82" y="85"/>
                      <a:pt x="100" y="67"/>
                      <a:pt x="100" y="45"/>
                    </a:cubicBezTo>
                    <a:cubicBezTo>
                      <a:pt x="100" y="23"/>
                      <a:pt x="82" y="6"/>
                      <a:pt x="60" y="6"/>
                    </a:cubicBezTo>
                    <a:cubicBezTo>
                      <a:pt x="60" y="6"/>
                      <a:pt x="0" y="0"/>
                      <a:pt x="1" y="85"/>
                    </a:cubicBezTo>
                    <a:cubicBezTo>
                      <a:pt x="1" y="325"/>
                      <a:pt x="1" y="325"/>
                      <a:pt x="1" y="325"/>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0" name="Freeform 32"/>
              <p:cNvSpPr>
                <a:spLocks/>
              </p:cNvSpPr>
              <p:nvPr/>
            </p:nvSpPr>
            <p:spPr bwMode="auto">
              <a:xfrm>
                <a:off x="2162" y="763"/>
                <a:ext cx="72" cy="62"/>
              </a:xfrm>
              <a:custGeom>
                <a:avLst/>
                <a:gdLst>
                  <a:gd name="T0" fmla="*/ 40 w 100"/>
                  <a:gd name="T1" fmla="*/ 85 h 85"/>
                  <a:gd name="T2" fmla="*/ 0 w 100"/>
                  <a:gd name="T3" fmla="*/ 45 h 85"/>
                  <a:gd name="T4" fmla="*/ 40 w 100"/>
                  <a:gd name="T5" fmla="*/ 6 h 85"/>
                  <a:gd name="T6" fmla="*/ 99 w 100"/>
                  <a:gd name="T7" fmla="*/ 85 h 85"/>
                  <a:gd name="T8" fmla="*/ 99 w 100"/>
                  <a:gd name="T9" fmla="*/ 85 h 85"/>
                </a:gdLst>
                <a:ahLst/>
                <a:cxnLst>
                  <a:cxn ang="0">
                    <a:pos x="T0" y="T1"/>
                  </a:cxn>
                  <a:cxn ang="0">
                    <a:pos x="T2" y="T3"/>
                  </a:cxn>
                  <a:cxn ang="0">
                    <a:pos x="T4" y="T5"/>
                  </a:cxn>
                  <a:cxn ang="0">
                    <a:pos x="T6" y="T7"/>
                  </a:cxn>
                  <a:cxn ang="0">
                    <a:pos x="T8" y="T9"/>
                  </a:cxn>
                </a:cxnLst>
                <a:rect l="0" t="0" r="r" b="b"/>
                <a:pathLst>
                  <a:path w="100" h="85">
                    <a:moveTo>
                      <a:pt x="40" y="85"/>
                    </a:moveTo>
                    <a:cubicBezTo>
                      <a:pt x="18" y="85"/>
                      <a:pt x="0" y="67"/>
                      <a:pt x="0" y="45"/>
                    </a:cubicBezTo>
                    <a:cubicBezTo>
                      <a:pt x="0" y="23"/>
                      <a:pt x="18" y="6"/>
                      <a:pt x="40" y="6"/>
                    </a:cubicBezTo>
                    <a:cubicBezTo>
                      <a:pt x="40" y="6"/>
                      <a:pt x="100" y="0"/>
                      <a:pt x="99" y="85"/>
                    </a:cubicBezTo>
                    <a:cubicBezTo>
                      <a:pt x="99" y="85"/>
                      <a:pt x="99" y="85"/>
                      <a:pt x="99" y="85"/>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18" name="Group 116"/>
            <p:cNvGrpSpPr>
              <a:grpSpLocks noChangeAspect="1"/>
            </p:cNvGrpSpPr>
            <p:nvPr/>
          </p:nvGrpSpPr>
          <p:grpSpPr bwMode="auto">
            <a:xfrm>
              <a:off x="3524716" y="769202"/>
              <a:ext cx="277814" cy="273051"/>
              <a:chOff x="2104" y="476"/>
              <a:chExt cx="175" cy="172"/>
            </a:xfrm>
          </p:grpSpPr>
          <p:sp>
            <p:nvSpPr>
              <p:cNvPr id="622" name="Freeform 117"/>
              <p:cNvSpPr>
                <a:spLocks/>
              </p:cNvSpPr>
              <p:nvPr/>
            </p:nvSpPr>
            <p:spPr bwMode="auto">
              <a:xfrm>
                <a:off x="2247" y="619"/>
                <a:ext cx="32" cy="28"/>
              </a:xfrm>
              <a:custGeom>
                <a:avLst/>
                <a:gdLst>
                  <a:gd name="T0" fmla="*/ 0 w 44"/>
                  <a:gd name="T1" fmla="*/ 39 h 39"/>
                  <a:gd name="T2" fmla="*/ 13 w 44"/>
                  <a:gd name="T3" fmla="*/ 12 h 39"/>
                  <a:gd name="T4" fmla="*/ 44 w 44"/>
                  <a:gd name="T5" fmla="*/ 0 h 39"/>
                </a:gdLst>
                <a:ahLst/>
                <a:cxnLst>
                  <a:cxn ang="0">
                    <a:pos x="T0" y="T1"/>
                  </a:cxn>
                  <a:cxn ang="0">
                    <a:pos x="T2" y="T3"/>
                  </a:cxn>
                  <a:cxn ang="0">
                    <a:pos x="T4" y="T5"/>
                  </a:cxn>
                </a:cxnLst>
                <a:rect l="0" t="0" r="r" b="b"/>
                <a:pathLst>
                  <a:path w="44" h="39">
                    <a:moveTo>
                      <a:pt x="0" y="39"/>
                    </a:moveTo>
                    <a:cubicBezTo>
                      <a:pt x="1" y="29"/>
                      <a:pt x="5" y="20"/>
                      <a:pt x="13" y="12"/>
                    </a:cubicBezTo>
                    <a:cubicBezTo>
                      <a:pt x="21" y="4"/>
                      <a:pt x="33" y="0"/>
                      <a:pt x="44"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3" name="Freeform 118"/>
              <p:cNvSpPr>
                <a:spLocks/>
              </p:cNvSpPr>
              <p:nvPr/>
            </p:nvSpPr>
            <p:spPr bwMode="auto">
              <a:xfrm>
                <a:off x="2212" y="584"/>
                <a:ext cx="67" cy="63"/>
              </a:xfrm>
              <a:custGeom>
                <a:avLst/>
                <a:gdLst>
                  <a:gd name="T0" fmla="*/ 0 w 92"/>
                  <a:gd name="T1" fmla="*/ 87 h 87"/>
                  <a:gd name="T2" fmla="*/ 27 w 92"/>
                  <a:gd name="T3" fmla="*/ 27 h 87"/>
                  <a:gd name="T4" fmla="*/ 92 w 92"/>
                  <a:gd name="T5" fmla="*/ 0 h 87"/>
                </a:gdLst>
                <a:ahLst/>
                <a:cxnLst>
                  <a:cxn ang="0">
                    <a:pos x="T0" y="T1"/>
                  </a:cxn>
                  <a:cxn ang="0">
                    <a:pos x="T2" y="T3"/>
                  </a:cxn>
                  <a:cxn ang="0">
                    <a:pos x="T4" y="T5"/>
                  </a:cxn>
                </a:cxnLst>
                <a:rect l="0" t="0" r="r" b="b"/>
                <a:pathLst>
                  <a:path w="92" h="87">
                    <a:moveTo>
                      <a:pt x="0" y="87"/>
                    </a:moveTo>
                    <a:cubicBezTo>
                      <a:pt x="1" y="65"/>
                      <a:pt x="10" y="43"/>
                      <a:pt x="27" y="27"/>
                    </a:cubicBezTo>
                    <a:cubicBezTo>
                      <a:pt x="45" y="9"/>
                      <a:pt x="68" y="0"/>
                      <a:pt x="92"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4" name="Freeform 119"/>
              <p:cNvSpPr>
                <a:spLocks/>
              </p:cNvSpPr>
              <p:nvPr/>
            </p:nvSpPr>
            <p:spPr bwMode="auto">
              <a:xfrm>
                <a:off x="2177" y="549"/>
                <a:ext cx="102" cy="98"/>
              </a:xfrm>
              <a:custGeom>
                <a:avLst/>
                <a:gdLst>
                  <a:gd name="T0" fmla="*/ 0 w 140"/>
                  <a:gd name="T1" fmla="*/ 135 h 135"/>
                  <a:gd name="T2" fmla="*/ 41 w 140"/>
                  <a:gd name="T3" fmla="*/ 41 h 135"/>
                  <a:gd name="T4" fmla="*/ 140 w 140"/>
                  <a:gd name="T5" fmla="*/ 0 h 135"/>
                </a:gdLst>
                <a:ahLst/>
                <a:cxnLst>
                  <a:cxn ang="0">
                    <a:pos x="T0" y="T1"/>
                  </a:cxn>
                  <a:cxn ang="0">
                    <a:pos x="T2" y="T3"/>
                  </a:cxn>
                  <a:cxn ang="0">
                    <a:pos x="T4" y="T5"/>
                  </a:cxn>
                </a:cxnLst>
                <a:rect l="0" t="0" r="r" b="b"/>
                <a:pathLst>
                  <a:path w="140" h="135">
                    <a:moveTo>
                      <a:pt x="0" y="135"/>
                    </a:moveTo>
                    <a:cubicBezTo>
                      <a:pt x="1" y="101"/>
                      <a:pt x="15" y="67"/>
                      <a:pt x="41" y="41"/>
                    </a:cubicBezTo>
                    <a:cubicBezTo>
                      <a:pt x="68" y="13"/>
                      <a:pt x="104" y="0"/>
                      <a:pt x="140"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5" name="Freeform 120"/>
              <p:cNvSpPr>
                <a:spLocks/>
              </p:cNvSpPr>
              <p:nvPr/>
            </p:nvSpPr>
            <p:spPr bwMode="auto">
              <a:xfrm>
                <a:off x="2141" y="512"/>
                <a:ext cx="138" cy="136"/>
              </a:xfrm>
              <a:custGeom>
                <a:avLst/>
                <a:gdLst>
                  <a:gd name="T0" fmla="*/ 0 w 189"/>
                  <a:gd name="T1" fmla="*/ 186 h 186"/>
                  <a:gd name="T2" fmla="*/ 55 w 189"/>
                  <a:gd name="T3" fmla="*/ 56 h 186"/>
                  <a:gd name="T4" fmla="*/ 189 w 189"/>
                  <a:gd name="T5" fmla="*/ 1 h 186"/>
                </a:gdLst>
                <a:ahLst/>
                <a:cxnLst>
                  <a:cxn ang="0">
                    <a:pos x="T0" y="T1"/>
                  </a:cxn>
                  <a:cxn ang="0">
                    <a:pos x="T2" y="T3"/>
                  </a:cxn>
                  <a:cxn ang="0">
                    <a:pos x="T4" y="T5"/>
                  </a:cxn>
                </a:cxnLst>
                <a:rect l="0" t="0" r="r" b="b"/>
                <a:pathLst>
                  <a:path w="189" h="186">
                    <a:moveTo>
                      <a:pt x="0" y="186"/>
                    </a:moveTo>
                    <a:cubicBezTo>
                      <a:pt x="0" y="139"/>
                      <a:pt x="19" y="92"/>
                      <a:pt x="55" y="56"/>
                    </a:cubicBezTo>
                    <a:cubicBezTo>
                      <a:pt x="92" y="19"/>
                      <a:pt x="140" y="0"/>
                      <a:pt x="189" y="1"/>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6" name="Freeform 121"/>
              <p:cNvSpPr>
                <a:spLocks/>
              </p:cNvSpPr>
              <p:nvPr/>
            </p:nvSpPr>
            <p:spPr bwMode="auto">
              <a:xfrm>
                <a:off x="2104" y="476"/>
                <a:ext cx="175" cy="171"/>
              </a:xfrm>
              <a:custGeom>
                <a:avLst/>
                <a:gdLst>
                  <a:gd name="T0" fmla="*/ 0 w 240"/>
                  <a:gd name="T1" fmla="*/ 235 h 235"/>
                  <a:gd name="T2" fmla="*/ 70 w 240"/>
                  <a:gd name="T3" fmla="*/ 70 h 235"/>
                  <a:gd name="T4" fmla="*/ 240 w 240"/>
                  <a:gd name="T5" fmla="*/ 0 h 235"/>
                </a:gdLst>
                <a:ahLst/>
                <a:cxnLst>
                  <a:cxn ang="0">
                    <a:pos x="T0" y="T1"/>
                  </a:cxn>
                  <a:cxn ang="0">
                    <a:pos x="T2" y="T3"/>
                  </a:cxn>
                  <a:cxn ang="0">
                    <a:pos x="T4" y="T5"/>
                  </a:cxn>
                </a:cxnLst>
                <a:rect l="0" t="0" r="r" b="b"/>
                <a:pathLst>
                  <a:path w="240" h="235">
                    <a:moveTo>
                      <a:pt x="0" y="235"/>
                    </a:moveTo>
                    <a:cubicBezTo>
                      <a:pt x="1" y="175"/>
                      <a:pt x="24" y="116"/>
                      <a:pt x="70" y="70"/>
                    </a:cubicBezTo>
                    <a:cubicBezTo>
                      <a:pt x="117" y="23"/>
                      <a:pt x="178" y="0"/>
                      <a:pt x="240"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19" name="Group 139"/>
            <p:cNvGrpSpPr>
              <a:grpSpLocks noChangeAspect="1"/>
            </p:cNvGrpSpPr>
            <p:nvPr/>
          </p:nvGrpSpPr>
          <p:grpSpPr bwMode="auto">
            <a:xfrm>
              <a:off x="3470718" y="284720"/>
              <a:ext cx="385763" cy="300038"/>
              <a:chOff x="2116" y="172"/>
              <a:chExt cx="243" cy="189"/>
            </a:xfrm>
          </p:grpSpPr>
          <p:sp>
            <p:nvSpPr>
              <p:cNvPr id="620" name="Freeform 140"/>
              <p:cNvSpPr>
                <a:spLocks/>
              </p:cNvSpPr>
              <p:nvPr/>
            </p:nvSpPr>
            <p:spPr bwMode="auto">
              <a:xfrm>
                <a:off x="2116" y="172"/>
                <a:ext cx="167" cy="154"/>
              </a:xfrm>
              <a:custGeom>
                <a:avLst/>
                <a:gdLst>
                  <a:gd name="T0" fmla="*/ 21 w 167"/>
                  <a:gd name="T1" fmla="*/ 114 h 154"/>
                  <a:gd name="T2" fmla="*/ 0 w 167"/>
                  <a:gd name="T3" fmla="*/ 114 h 154"/>
                  <a:gd name="T4" fmla="*/ 0 w 167"/>
                  <a:gd name="T5" fmla="*/ 0 h 154"/>
                  <a:gd name="T6" fmla="*/ 167 w 167"/>
                  <a:gd name="T7" fmla="*/ 0 h 154"/>
                  <a:gd name="T8" fmla="*/ 167 w 167"/>
                  <a:gd name="T9" fmla="*/ 114 h 154"/>
                  <a:gd name="T10" fmla="*/ 60 w 167"/>
                  <a:gd name="T11" fmla="*/ 114 h 154"/>
                  <a:gd name="T12" fmla="*/ 21 w 167"/>
                  <a:gd name="T13" fmla="*/ 154 h 154"/>
                  <a:gd name="T14" fmla="*/ 21 w 167"/>
                  <a:gd name="T15" fmla="*/ 11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54">
                    <a:moveTo>
                      <a:pt x="21" y="114"/>
                    </a:moveTo>
                    <a:lnTo>
                      <a:pt x="0" y="114"/>
                    </a:lnTo>
                    <a:lnTo>
                      <a:pt x="0" y="0"/>
                    </a:lnTo>
                    <a:lnTo>
                      <a:pt x="167" y="0"/>
                    </a:lnTo>
                    <a:lnTo>
                      <a:pt x="167" y="114"/>
                    </a:lnTo>
                    <a:lnTo>
                      <a:pt x="60" y="114"/>
                    </a:lnTo>
                    <a:lnTo>
                      <a:pt x="21" y="154"/>
                    </a:lnTo>
                    <a:lnTo>
                      <a:pt x="21" y="114"/>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1" name="Freeform 141"/>
              <p:cNvSpPr>
                <a:spLocks/>
              </p:cNvSpPr>
              <p:nvPr/>
            </p:nvSpPr>
            <p:spPr bwMode="auto">
              <a:xfrm>
                <a:off x="2193" y="208"/>
                <a:ext cx="166" cy="153"/>
              </a:xfrm>
              <a:custGeom>
                <a:avLst/>
                <a:gdLst>
                  <a:gd name="T0" fmla="*/ 0 w 166"/>
                  <a:gd name="T1" fmla="*/ 79 h 153"/>
                  <a:gd name="T2" fmla="*/ 0 w 166"/>
                  <a:gd name="T3" fmla="*/ 113 h 153"/>
                  <a:gd name="T4" fmla="*/ 106 w 166"/>
                  <a:gd name="T5" fmla="*/ 113 h 153"/>
                  <a:gd name="T6" fmla="*/ 145 w 166"/>
                  <a:gd name="T7" fmla="*/ 153 h 153"/>
                  <a:gd name="T8" fmla="*/ 145 w 166"/>
                  <a:gd name="T9" fmla="*/ 113 h 153"/>
                  <a:gd name="T10" fmla="*/ 166 w 166"/>
                  <a:gd name="T11" fmla="*/ 113 h 153"/>
                  <a:gd name="T12" fmla="*/ 166 w 166"/>
                  <a:gd name="T13" fmla="*/ 0 h 153"/>
                  <a:gd name="T14" fmla="*/ 91 w 166"/>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3">
                    <a:moveTo>
                      <a:pt x="0" y="79"/>
                    </a:moveTo>
                    <a:lnTo>
                      <a:pt x="0" y="113"/>
                    </a:lnTo>
                    <a:lnTo>
                      <a:pt x="106" y="113"/>
                    </a:lnTo>
                    <a:lnTo>
                      <a:pt x="145" y="153"/>
                    </a:lnTo>
                    <a:lnTo>
                      <a:pt x="145" y="113"/>
                    </a:lnTo>
                    <a:lnTo>
                      <a:pt x="166" y="113"/>
                    </a:lnTo>
                    <a:lnTo>
                      <a:pt x="166" y="0"/>
                    </a:lnTo>
                    <a:lnTo>
                      <a:pt x="91"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650" name="Group 649"/>
          <p:cNvGrpSpPr/>
          <p:nvPr/>
        </p:nvGrpSpPr>
        <p:grpSpPr>
          <a:xfrm>
            <a:off x="-14885080" y="-907545"/>
            <a:ext cx="6379067" cy="5233966"/>
            <a:chOff x="-3782666" y="-928018"/>
            <a:chExt cx="6509611" cy="5341062"/>
          </a:xfrm>
        </p:grpSpPr>
        <p:grpSp>
          <p:nvGrpSpPr>
            <p:cNvPr id="651" name="Group 650"/>
            <p:cNvGrpSpPr>
              <a:grpSpLocks noChangeAspect="1"/>
            </p:cNvGrpSpPr>
            <p:nvPr/>
          </p:nvGrpSpPr>
          <p:grpSpPr bwMode="auto">
            <a:xfrm>
              <a:off x="2335302" y="3468604"/>
              <a:ext cx="389552" cy="360579"/>
              <a:chOff x="4315" y="2503"/>
              <a:chExt cx="242" cy="224"/>
            </a:xfrm>
          </p:grpSpPr>
          <p:sp>
            <p:nvSpPr>
              <p:cNvPr id="685" name="Freeform 12"/>
              <p:cNvSpPr>
                <a:spLocks/>
              </p:cNvSpPr>
              <p:nvPr/>
            </p:nvSpPr>
            <p:spPr bwMode="auto">
              <a:xfrm>
                <a:off x="4445" y="2503"/>
                <a:ext cx="68" cy="59"/>
              </a:xfrm>
              <a:custGeom>
                <a:avLst/>
                <a:gdLst>
                  <a:gd name="T0" fmla="*/ 79 w 94"/>
                  <a:gd name="T1" fmla="*/ 81 h 81"/>
                  <a:gd name="T2" fmla="*/ 94 w 94"/>
                  <a:gd name="T3" fmla="*/ 47 h 81"/>
                  <a:gd name="T4" fmla="*/ 47 w 94"/>
                  <a:gd name="T5" fmla="*/ 0 h 81"/>
                  <a:gd name="T6" fmla="*/ 0 w 94"/>
                  <a:gd name="T7" fmla="*/ 47 h 81"/>
                  <a:gd name="T8" fmla="*/ 1 w 94"/>
                  <a:gd name="T9" fmla="*/ 59 h 81"/>
                  <a:gd name="T10" fmla="*/ 79 w 94"/>
                  <a:gd name="T11" fmla="*/ 81 h 81"/>
                </a:gdLst>
                <a:ahLst/>
                <a:cxnLst>
                  <a:cxn ang="0">
                    <a:pos x="T0" y="T1"/>
                  </a:cxn>
                  <a:cxn ang="0">
                    <a:pos x="T2" y="T3"/>
                  </a:cxn>
                  <a:cxn ang="0">
                    <a:pos x="T4" y="T5"/>
                  </a:cxn>
                  <a:cxn ang="0">
                    <a:pos x="T6" y="T7"/>
                  </a:cxn>
                  <a:cxn ang="0">
                    <a:pos x="T8" y="T9"/>
                  </a:cxn>
                  <a:cxn ang="0">
                    <a:pos x="T10" y="T11"/>
                  </a:cxn>
                </a:cxnLst>
                <a:rect l="0" t="0" r="r" b="b"/>
                <a:pathLst>
                  <a:path w="94" h="81">
                    <a:moveTo>
                      <a:pt x="79" y="81"/>
                    </a:moveTo>
                    <a:cubicBezTo>
                      <a:pt x="88" y="73"/>
                      <a:pt x="94" y="60"/>
                      <a:pt x="94" y="47"/>
                    </a:cubicBezTo>
                    <a:cubicBezTo>
                      <a:pt x="94" y="21"/>
                      <a:pt x="73" y="0"/>
                      <a:pt x="47" y="0"/>
                    </a:cubicBezTo>
                    <a:cubicBezTo>
                      <a:pt x="21" y="0"/>
                      <a:pt x="0" y="21"/>
                      <a:pt x="0" y="47"/>
                    </a:cubicBezTo>
                    <a:cubicBezTo>
                      <a:pt x="0" y="51"/>
                      <a:pt x="0" y="55"/>
                      <a:pt x="1" y="59"/>
                    </a:cubicBezTo>
                    <a:lnTo>
                      <a:pt x="79" y="81"/>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6" name="Freeform 13"/>
              <p:cNvSpPr>
                <a:spLocks/>
              </p:cNvSpPr>
              <p:nvPr/>
            </p:nvSpPr>
            <p:spPr bwMode="auto">
              <a:xfrm>
                <a:off x="4315" y="2511"/>
                <a:ext cx="242" cy="216"/>
              </a:xfrm>
              <a:custGeom>
                <a:avLst/>
                <a:gdLst>
                  <a:gd name="T0" fmla="*/ 180 w 335"/>
                  <a:gd name="T1" fmla="*/ 34 h 298"/>
                  <a:gd name="T2" fmla="*/ 145 w 335"/>
                  <a:gd name="T3" fmla="*/ 33 h 298"/>
                  <a:gd name="T4" fmla="*/ 92 w 335"/>
                  <a:gd name="T5" fmla="*/ 0 h 298"/>
                  <a:gd name="T6" fmla="*/ 92 w 335"/>
                  <a:gd name="T7" fmla="*/ 51 h 298"/>
                  <a:gd name="T8" fmla="*/ 89 w 335"/>
                  <a:gd name="T9" fmla="*/ 55 h 298"/>
                  <a:gd name="T10" fmla="*/ 56 w 335"/>
                  <a:gd name="T11" fmla="*/ 81 h 298"/>
                  <a:gd name="T12" fmla="*/ 19 w 335"/>
                  <a:gd name="T13" fmla="*/ 123 h 298"/>
                  <a:gd name="T14" fmla="*/ 0 w 335"/>
                  <a:gd name="T15" fmla="*/ 143 h 298"/>
                  <a:gd name="T16" fmla="*/ 0 w 335"/>
                  <a:gd name="T17" fmla="*/ 167 h 298"/>
                  <a:gd name="T18" fmla="*/ 19 w 335"/>
                  <a:gd name="T19" fmla="*/ 187 h 298"/>
                  <a:gd name="T20" fmla="*/ 28 w 335"/>
                  <a:gd name="T21" fmla="*/ 187 h 298"/>
                  <a:gd name="T22" fmla="*/ 89 w 335"/>
                  <a:gd name="T23" fmla="*/ 253 h 298"/>
                  <a:gd name="T24" fmla="*/ 89 w 335"/>
                  <a:gd name="T25" fmla="*/ 278 h 298"/>
                  <a:gd name="T26" fmla="*/ 108 w 335"/>
                  <a:gd name="T27" fmla="*/ 298 h 298"/>
                  <a:gd name="T28" fmla="*/ 133 w 335"/>
                  <a:gd name="T29" fmla="*/ 298 h 298"/>
                  <a:gd name="T30" fmla="*/ 152 w 335"/>
                  <a:gd name="T31" fmla="*/ 278 h 298"/>
                  <a:gd name="T32" fmla="*/ 226 w 335"/>
                  <a:gd name="T33" fmla="*/ 278 h 298"/>
                  <a:gd name="T34" fmla="*/ 245 w 335"/>
                  <a:gd name="T35" fmla="*/ 298 h 298"/>
                  <a:gd name="T36" fmla="*/ 270 w 335"/>
                  <a:gd name="T37" fmla="*/ 298 h 298"/>
                  <a:gd name="T38" fmla="*/ 289 w 335"/>
                  <a:gd name="T39" fmla="*/ 278 h 298"/>
                  <a:gd name="T40" fmla="*/ 289 w 335"/>
                  <a:gd name="T41" fmla="*/ 240 h 298"/>
                  <a:gd name="T42" fmla="*/ 335 w 335"/>
                  <a:gd name="T43" fmla="*/ 156 h 298"/>
                  <a:gd name="T44" fmla="*/ 270 w 335"/>
                  <a:gd name="T45" fmla="*/ 6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298">
                    <a:moveTo>
                      <a:pt x="180" y="34"/>
                    </a:moveTo>
                    <a:cubicBezTo>
                      <a:pt x="145" y="33"/>
                      <a:pt x="145" y="33"/>
                      <a:pt x="145" y="33"/>
                    </a:cubicBezTo>
                    <a:cubicBezTo>
                      <a:pt x="92" y="0"/>
                      <a:pt x="92" y="0"/>
                      <a:pt x="92" y="0"/>
                    </a:cubicBezTo>
                    <a:cubicBezTo>
                      <a:pt x="92" y="51"/>
                      <a:pt x="92" y="51"/>
                      <a:pt x="92" y="51"/>
                    </a:cubicBezTo>
                    <a:cubicBezTo>
                      <a:pt x="92" y="53"/>
                      <a:pt x="91" y="55"/>
                      <a:pt x="89" y="55"/>
                    </a:cubicBezTo>
                    <a:cubicBezTo>
                      <a:pt x="85" y="57"/>
                      <a:pt x="76" y="63"/>
                      <a:pt x="56" y="81"/>
                    </a:cubicBezTo>
                    <a:cubicBezTo>
                      <a:pt x="24" y="109"/>
                      <a:pt x="19" y="123"/>
                      <a:pt x="19" y="123"/>
                    </a:cubicBezTo>
                    <a:cubicBezTo>
                      <a:pt x="8" y="123"/>
                      <a:pt x="0" y="132"/>
                      <a:pt x="0" y="143"/>
                    </a:cubicBezTo>
                    <a:cubicBezTo>
                      <a:pt x="0" y="167"/>
                      <a:pt x="0" y="167"/>
                      <a:pt x="0" y="167"/>
                    </a:cubicBezTo>
                    <a:cubicBezTo>
                      <a:pt x="0" y="178"/>
                      <a:pt x="8" y="187"/>
                      <a:pt x="19" y="187"/>
                    </a:cubicBezTo>
                    <a:cubicBezTo>
                      <a:pt x="28" y="187"/>
                      <a:pt x="28" y="187"/>
                      <a:pt x="28" y="187"/>
                    </a:cubicBezTo>
                    <a:cubicBezTo>
                      <a:pt x="28" y="226"/>
                      <a:pt x="62" y="253"/>
                      <a:pt x="89" y="253"/>
                    </a:cubicBezTo>
                    <a:cubicBezTo>
                      <a:pt x="89" y="278"/>
                      <a:pt x="89" y="278"/>
                      <a:pt x="89" y="278"/>
                    </a:cubicBezTo>
                    <a:cubicBezTo>
                      <a:pt x="89" y="289"/>
                      <a:pt x="98" y="298"/>
                      <a:pt x="108" y="298"/>
                    </a:cubicBezTo>
                    <a:cubicBezTo>
                      <a:pt x="133" y="298"/>
                      <a:pt x="133" y="298"/>
                      <a:pt x="133" y="298"/>
                    </a:cubicBezTo>
                    <a:cubicBezTo>
                      <a:pt x="144" y="298"/>
                      <a:pt x="152" y="289"/>
                      <a:pt x="152" y="278"/>
                    </a:cubicBezTo>
                    <a:cubicBezTo>
                      <a:pt x="226" y="278"/>
                      <a:pt x="226" y="278"/>
                      <a:pt x="226" y="278"/>
                    </a:cubicBezTo>
                    <a:cubicBezTo>
                      <a:pt x="226" y="289"/>
                      <a:pt x="235" y="298"/>
                      <a:pt x="245" y="298"/>
                    </a:cubicBezTo>
                    <a:cubicBezTo>
                      <a:pt x="270" y="298"/>
                      <a:pt x="270" y="298"/>
                      <a:pt x="270" y="298"/>
                    </a:cubicBezTo>
                    <a:cubicBezTo>
                      <a:pt x="281" y="298"/>
                      <a:pt x="289" y="289"/>
                      <a:pt x="289" y="278"/>
                    </a:cubicBezTo>
                    <a:cubicBezTo>
                      <a:pt x="289" y="240"/>
                      <a:pt x="289" y="240"/>
                      <a:pt x="289" y="240"/>
                    </a:cubicBezTo>
                    <a:cubicBezTo>
                      <a:pt x="317" y="222"/>
                      <a:pt x="335" y="191"/>
                      <a:pt x="335" y="156"/>
                    </a:cubicBezTo>
                    <a:cubicBezTo>
                      <a:pt x="335" y="112"/>
                      <a:pt x="308" y="76"/>
                      <a:pt x="270" y="61"/>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7" name="Oval 14"/>
              <p:cNvSpPr>
                <a:spLocks noChangeArrowheads="1"/>
              </p:cNvSpPr>
              <p:nvPr/>
            </p:nvSpPr>
            <p:spPr bwMode="auto">
              <a:xfrm>
                <a:off x="4375" y="2595"/>
                <a:ext cx="8" cy="8"/>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52" name="Group 74"/>
            <p:cNvGrpSpPr>
              <a:grpSpLocks noChangeAspect="1"/>
            </p:cNvGrpSpPr>
            <p:nvPr/>
          </p:nvGrpSpPr>
          <p:grpSpPr bwMode="auto">
            <a:xfrm>
              <a:off x="-3782666" y="-928018"/>
              <a:ext cx="286" cy="182"/>
              <a:chOff x="3781" y="2110"/>
              <a:chExt cx="286" cy="182"/>
            </a:xfrm>
          </p:grpSpPr>
          <p:sp>
            <p:nvSpPr>
              <p:cNvPr id="681" name="Line 75"/>
              <p:cNvSpPr>
                <a:spLocks noChangeShapeType="1"/>
              </p:cNvSpPr>
              <p:nvPr/>
            </p:nvSpPr>
            <p:spPr bwMode="auto">
              <a:xfrm>
                <a:off x="3788" y="2265"/>
                <a:ext cx="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2" name="Line 76"/>
              <p:cNvSpPr>
                <a:spLocks noChangeShapeType="1"/>
              </p:cNvSpPr>
              <p:nvPr/>
            </p:nvSpPr>
            <p:spPr bwMode="auto">
              <a:xfrm>
                <a:off x="3974" y="2110"/>
                <a:ext cx="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3" name="Freeform 77"/>
              <p:cNvSpPr>
                <a:spLocks/>
              </p:cNvSpPr>
              <p:nvPr/>
            </p:nvSpPr>
            <p:spPr bwMode="auto">
              <a:xfrm>
                <a:off x="3781" y="212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4" name="Freeform 78"/>
              <p:cNvSpPr>
                <a:spLocks/>
              </p:cNvSpPr>
              <p:nvPr/>
            </p:nvSpPr>
            <p:spPr bwMode="auto">
              <a:xfrm>
                <a:off x="3917" y="2166"/>
                <a:ext cx="14" cy="15"/>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53" name="Group 110"/>
            <p:cNvGrpSpPr>
              <a:grpSpLocks noChangeAspect="1"/>
            </p:cNvGrpSpPr>
            <p:nvPr/>
          </p:nvGrpSpPr>
          <p:grpSpPr bwMode="auto">
            <a:xfrm>
              <a:off x="2371062" y="4046968"/>
              <a:ext cx="318066" cy="366076"/>
              <a:chOff x="3811" y="2081"/>
              <a:chExt cx="212" cy="244"/>
            </a:xfrm>
          </p:grpSpPr>
          <p:sp>
            <p:nvSpPr>
              <p:cNvPr id="676" name="Freeform 111"/>
              <p:cNvSpPr>
                <a:spLocks/>
              </p:cNvSpPr>
              <p:nvPr/>
            </p:nvSpPr>
            <p:spPr bwMode="auto">
              <a:xfrm>
                <a:off x="3811" y="2081"/>
                <a:ext cx="197" cy="244"/>
              </a:xfrm>
              <a:custGeom>
                <a:avLst/>
                <a:gdLst>
                  <a:gd name="T0" fmla="*/ 0 w 272"/>
                  <a:gd name="T1" fmla="*/ 34 h 336"/>
                  <a:gd name="T2" fmla="*/ 33 w 272"/>
                  <a:gd name="T3" fmla="*/ 0 h 336"/>
                  <a:gd name="T4" fmla="*/ 272 w 272"/>
                  <a:gd name="T5" fmla="*/ 0 h 336"/>
                  <a:gd name="T6" fmla="*/ 272 w 272"/>
                  <a:gd name="T7" fmla="*/ 336 h 336"/>
                  <a:gd name="T8" fmla="*/ 33 w 272"/>
                  <a:gd name="T9" fmla="*/ 336 h 336"/>
                  <a:gd name="T10" fmla="*/ 0 w 272"/>
                  <a:gd name="T11" fmla="*/ 302 h 336"/>
                  <a:gd name="T12" fmla="*/ 33 w 272"/>
                  <a:gd name="T13" fmla="*/ 269 h 336"/>
                  <a:gd name="T14" fmla="*/ 272 w 272"/>
                  <a:gd name="T15" fmla="*/ 270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36">
                    <a:moveTo>
                      <a:pt x="0" y="34"/>
                    </a:moveTo>
                    <a:cubicBezTo>
                      <a:pt x="0" y="15"/>
                      <a:pt x="15" y="0"/>
                      <a:pt x="33" y="0"/>
                    </a:cubicBezTo>
                    <a:cubicBezTo>
                      <a:pt x="272" y="0"/>
                      <a:pt x="272" y="0"/>
                      <a:pt x="272" y="0"/>
                    </a:cubicBezTo>
                    <a:cubicBezTo>
                      <a:pt x="272" y="336"/>
                      <a:pt x="272" y="336"/>
                      <a:pt x="272" y="336"/>
                    </a:cubicBezTo>
                    <a:cubicBezTo>
                      <a:pt x="33" y="336"/>
                      <a:pt x="33" y="336"/>
                      <a:pt x="33" y="336"/>
                    </a:cubicBezTo>
                    <a:cubicBezTo>
                      <a:pt x="15" y="336"/>
                      <a:pt x="0" y="321"/>
                      <a:pt x="0" y="302"/>
                    </a:cubicBezTo>
                    <a:cubicBezTo>
                      <a:pt x="0" y="284"/>
                      <a:pt x="15" y="269"/>
                      <a:pt x="33" y="269"/>
                    </a:cubicBezTo>
                    <a:cubicBezTo>
                      <a:pt x="272" y="270"/>
                      <a:pt x="272" y="270"/>
                      <a:pt x="272" y="27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7" name="Line 112"/>
              <p:cNvSpPr>
                <a:spLocks noChangeShapeType="1"/>
              </p:cNvSpPr>
              <p:nvPr/>
            </p:nvSpPr>
            <p:spPr bwMode="auto">
              <a:xfrm>
                <a:off x="3811" y="2104"/>
                <a:ext cx="0" cy="196"/>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8" name="Freeform 113"/>
              <p:cNvSpPr>
                <a:spLocks/>
              </p:cNvSpPr>
              <p:nvPr/>
            </p:nvSpPr>
            <p:spPr bwMode="auto">
              <a:xfrm>
                <a:off x="4010" y="2223"/>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9" name="Freeform 114"/>
              <p:cNvSpPr>
                <a:spLocks/>
              </p:cNvSpPr>
              <p:nvPr/>
            </p:nvSpPr>
            <p:spPr bwMode="auto">
              <a:xfrm>
                <a:off x="4010" y="2158"/>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0" name="Freeform 115"/>
              <p:cNvSpPr>
                <a:spLocks/>
              </p:cNvSpPr>
              <p:nvPr/>
            </p:nvSpPr>
            <p:spPr bwMode="auto">
              <a:xfrm>
                <a:off x="4010" y="2093"/>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54" name="Group 89"/>
            <p:cNvGrpSpPr>
              <a:grpSpLocks noChangeAspect="1"/>
            </p:cNvGrpSpPr>
            <p:nvPr/>
          </p:nvGrpSpPr>
          <p:grpSpPr bwMode="auto">
            <a:xfrm>
              <a:off x="2334514" y="2977145"/>
              <a:ext cx="391163" cy="273653"/>
              <a:chOff x="3796" y="2118"/>
              <a:chExt cx="243" cy="170"/>
            </a:xfrm>
          </p:grpSpPr>
          <p:sp>
            <p:nvSpPr>
              <p:cNvPr id="673" name="Freeform 90"/>
              <p:cNvSpPr>
                <a:spLocks/>
              </p:cNvSpPr>
              <p:nvPr/>
            </p:nvSpPr>
            <p:spPr bwMode="auto">
              <a:xfrm>
                <a:off x="3796" y="2118"/>
                <a:ext cx="243" cy="170"/>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4" name="Line 91"/>
              <p:cNvSpPr>
                <a:spLocks noChangeShapeType="1"/>
              </p:cNvSpPr>
              <p:nvPr/>
            </p:nvSpPr>
            <p:spPr bwMode="auto">
              <a:xfrm>
                <a:off x="3796" y="2160"/>
                <a:ext cx="243"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5" name="Line 92"/>
              <p:cNvSpPr>
                <a:spLocks noChangeShapeType="1"/>
              </p:cNvSpPr>
              <p:nvPr/>
            </p:nvSpPr>
            <p:spPr bwMode="auto">
              <a:xfrm flipH="1">
                <a:off x="3826" y="2194"/>
                <a:ext cx="13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55" name="Group 42"/>
            <p:cNvGrpSpPr>
              <a:grpSpLocks noChangeAspect="1"/>
            </p:cNvGrpSpPr>
            <p:nvPr/>
          </p:nvGrpSpPr>
          <p:grpSpPr bwMode="auto">
            <a:xfrm>
              <a:off x="2351502" y="1872349"/>
              <a:ext cx="357187" cy="376237"/>
              <a:chOff x="1441" y="1165"/>
              <a:chExt cx="225" cy="237"/>
            </a:xfrm>
          </p:grpSpPr>
          <p:sp>
            <p:nvSpPr>
              <p:cNvPr id="667" name="Freeform 43"/>
              <p:cNvSpPr>
                <a:spLocks/>
              </p:cNvSpPr>
              <p:nvPr/>
            </p:nvSpPr>
            <p:spPr bwMode="auto">
              <a:xfrm>
                <a:off x="1441" y="1165"/>
                <a:ext cx="225" cy="237"/>
              </a:xfrm>
              <a:custGeom>
                <a:avLst/>
                <a:gdLst>
                  <a:gd name="T0" fmla="*/ 18 w 311"/>
                  <a:gd name="T1" fmla="*/ 0 h 329"/>
                  <a:gd name="T2" fmla="*/ 0 w 311"/>
                  <a:gd name="T3" fmla="*/ 18 h 329"/>
                  <a:gd name="T4" fmla="*/ 0 w 311"/>
                  <a:gd name="T5" fmla="*/ 81 h 329"/>
                  <a:gd name="T6" fmla="*/ 18 w 311"/>
                  <a:gd name="T7" fmla="*/ 99 h 329"/>
                  <a:gd name="T8" fmla="*/ 18 w 311"/>
                  <a:gd name="T9" fmla="*/ 229 h 329"/>
                  <a:gd name="T10" fmla="*/ 0 w 311"/>
                  <a:gd name="T11" fmla="*/ 247 h 329"/>
                  <a:gd name="T12" fmla="*/ 0 w 311"/>
                  <a:gd name="T13" fmla="*/ 310 h 329"/>
                  <a:gd name="T14" fmla="*/ 18 w 311"/>
                  <a:gd name="T15" fmla="*/ 329 h 329"/>
                  <a:gd name="T16" fmla="*/ 311 w 311"/>
                  <a:gd name="T17" fmla="*/ 329 h 329"/>
                  <a:gd name="T18" fmla="*/ 311 w 311"/>
                  <a:gd name="T19" fmla="*/ 0 h 329"/>
                  <a:gd name="T20" fmla="*/ 18 w 311"/>
                  <a:gd name="T2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329">
                    <a:moveTo>
                      <a:pt x="18" y="0"/>
                    </a:moveTo>
                    <a:cubicBezTo>
                      <a:pt x="18" y="10"/>
                      <a:pt x="10" y="18"/>
                      <a:pt x="0" y="18"/>
                    </a:cubicBezTo>
                    <a:cubicBezTo>
                      <a:pt x="0" y="81"/>
                      <a:pt x="0" y="81"/>
                      <a:pt x="0" y="81"/>
                    </a:cubicBezTo>
                    <a:cubicBezTo>
                      <a:pt x="10" y="81"/>
                      <a:pt x="18" y="89"/>
                      <a:pt x="18" y="99"/>
                    </a:cubicBezTo>
                    <a:cubicBezTo>
                      <a:pt x="18" y="229"/>
                      <a:pt x="18" y="229"/>
                      <a:pt x="18" y="229"/>
                    </a:cubicBezTo>
                    <a:cubicBezTo>
                      <a:pt x="18" y="239"/>
                      <a:pt x="10" y="247"/>
                      <a:pt x="0" y="247"/>
                    </a:cubicBezTo>
                    <a:cubicBezTo>
                      <a:pt x="0" y="310"/>
                      <a:pt x="0" y="310"/>
                      <a:pt x="0" y="310"/>
                    </a:cubicBezTo>
                    <a:cubicBezTo>
                      <a:pt x="10" y="310"/>
                      <a:pt x="18" y="319"/>
                      <a:pt x="18" y="329"/>
                    </a:cubicBezTo>
                    <a:cubicBezTo>
                      <a:pt x="311" y="329"/>
                      <a:pt x="311" y="329"/>
                      <a:pt x="311" y="329"/>
                    </a:cubicBezTo>
                    <a:cubicBezTo>
                      <a:pt x="311" y="0"/>
                      <a:pt x="311" y="0"/>
                      <a:pt x="311" y="0"/>
                    </a:cubicBezTo>
                    <a:lnTo>
                      <a:pt x="18"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8" name="Rectangle 44"/>
              <p:cNvSpPr>
                <a:spLocks noChangeArrowheads="1"/>
              </p:cNvSpPr>
              <p:nvPr/>
            </p:nvSpPr>
            <p:spPr bwMode="auto">
              <a:xfrm>
                <a:off x="1499" y="1207"/>
                <a:ext cx="128" cy="150"/>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9" name="Oval 45"/>
              <p:cNvSpPr>
                <a:spLocks noChangeArrowheads="1"/>
              </p:cNvSpPr>
              <p:nvPr/>
            </p:nvSpPr>
            <p:spPr bwMode="auto">
              <a:xfrm>
                <a:off x="1546" y="1248"/>
                <a:ext cx="38" cy="3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0" name="Oval 46"/>
              <p:cNvSpPr>
                <a:spLocks noChangeArrowheads="1"/>
              </p:cNvSpPr>
              <p:nvPr/>
            </p:nvSpPr>
            <p:spPr bwMode="auto">
              <a:xfrm>
                <a:off x="1583" y="1313"/>
                <a:ext cx="13" cy="13"/>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1" name="Line 47"/>
              <p:cNvSpPr>
                <a:spLocks noChangeShapeType="1"/>
              </p:cNvSpPr>
              <p:nvPr/>
            </p:nvSpPr>
            <p:spPr bwMode="auto">
              <a:xfrm>
                <a:off x="1580" y="1255"/>
                <a:ext cx="47"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2" name="Line 48"/>
              <p:cNvSpPr>
                <a:spLocks noChangeShapeType="1"/>
              </p:cNvSpPr>
              <p:nvPr/>
            </p:nvSpPr>
            <p:spPr bwMode="auto">
              <a:xfrm>
                <a:off x="1580" y="1277"/>
                <a:ext cx="47"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56" name="Group 165"/>
            <p:cNvGrpSpPr>
              <a:grpSpLocks noChangeAspect="1"/>
            </p:cNvGrpSpPr>
            <p:nvPr/>
          </p:nvGrpSpPr>
          <p:grpSpPr bwMode="auto">
            <a:xfrm>
              <a:off x="2333245" y="1438661"/>
              <a:ext cx="393700" cy="215901"/>
              <a:chOff x="1477" y="923"/>
              <a:chExt cx="248" cy="136"/>
            </a:xfrm>
          </p:grpSpPr>
          <p:sp>
            <p:nvSpPr>
              <p:cNvPr id="663" name="Freeform 166"/>
              <p:cNvSpPr>
                <a:spLocks/>
              </p:cNvSpPr>
              <p:nvPr/>
            </p:nvSpPr>
            <p:spPr bwMode="auto">
              <a:xfrm>
                <a:off x="1593" y="957"/>
                <a:ext cx="34" cy="69"/>
              </a:xfrm>
              <a:custGeom>
                <a:avLst/>
                <a:gdLst>
                  <a:gd name="T0" fmla="*/ 0 w 34"/>
                  <a:gd name="T1" fmla="*/ 0 h 69"/>
                  <a:gd name="T2" fmla="*/ 34 w 34"/>
                  <a:gd name="T3" fmla="*/ 34 h 69"/>
                  <a:gd name="T4" fmla="*/ 0 w 34"/>
                  <a:gd name="T5" fmla="*/ 69 h 69"/>
                </a:gdLst>
                <a:ahLst/>
                <a:cxnLst>
                  <a:cxn ang="0">
                    <a:pos x="T0" y="T1"/>
                  </a:cxn>
                  <a:cxn ang="0">
                    <a:pos x="T2" y="T3"/>
                  </a:cxn>
                  <a:cxn ang="0">
                    <a:pos x="T4" y="T5"/>
                  </a:cxn>
                </a:cxnLst>
                <a:rect l="0" t="0" r="r" b="b"/>
                <a:pathLst>
                  <a:path w="34" h="69">
                    <a:moveTo>
                      <a:pt x="0" y="0"/>
                    </a:moveTo>
                    <a:lnTo>
                      <a:pt x="34" y="34"/>
                    </a:lnTo>
                    <a:lnTo>
                      <a:pt x="0" y="69"/>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4" name="Line 167"/>
              <p:cNvSpPr>
                <a:spLocks noChangeShapeType="1"/>
              </p:cNvSpPr>
              <p:nvPr/>
            </p:nvSpPr>
            <p:spPr bwMode="auto">
              <a:xfrm flipH="1">
                <a:off x="1553" y="991"/>
                <a:ext cx="74"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5" name="Rectangle 168"/>
              <p:cNvSpPr>
                <a:spLocks noChangeArrowheads="1"/>
              </p:cNvSpPr>
              <p:nvPr/>
            </p:nvSpPr>
            <p:spPr bwMode="auto">
              <a:xfrm>
                <a:off x="1477" y="923"/>
                <a:ext cx="248" cy="136"/>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6" name="Line 169"/>
              <p:cNvSpPr>
                <a:spLocks noChangeShapeType="1"/>
              </p:cNvSpPr>
              <p:nvPr/>
            </p:nvSpPr>
            <p:spPr bwMode="auto">
              <a:xfrm>
                <a:off x="1658" y="923"/>
                <a:ext cx="0" cy="136"/>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57" name="Group 177"/>
            <p:cNvGrpSpPr>
              <a:grpSpLocks noChangeAspect="1"/>
            </p:cNvGrpSpPr>
            <p:nvPr/>
          </p:nvGrpSpPr>
          <p:grpSpPr bwMode="auto">
            <a:xfrm>
              <a:off x="2341183" y="247414"/>
              <a:ext cx="377825" cy="374650"/>
              <a:chOff x="1483" y="132"/>
              <a:chExt cx="238" cy="236"/>
            </a:xfrm>
          </p:grpSpPr>
          <p:sp>
            <p:nvSpPr>
              <p:cNvPr id="661" name="Freeform 178"/>
              <p:cNvSpPr>
                <a:spLocks/>
              </p:cNvSpPr>
              <p:nvPr/>
            </p:nvSpPr>
            <p:spPr bwMode="auto">
              <a:xfrm>
                <a:off x="1483" y="198"/>
                <a:ext cx="172" cy="170"/>
              </a:xfrm>
              <a:custGeom>
                <a:avLst/>
                <a:gdLst>
                  <a:gd name="T0" fmla="*/ 93 w 172"/>
                  <a:gd name="T1" fmla="*/ 0 h 170"/>
                  <a:gd name="T2" fmla="*/ 172 w 172"/>
                  <a:gd name="T3" fmla="*/ 0 h 170"/>
                  <a:gd name="T4" fmla="*/ 172 w 172"/>
                  <a:gd name="T5" fmla="*/ 74 h 170"/>
                  <a:gd name="T6" fmla="*/ 77 w 172"/>
                  <a:gd name="T7" fmla="*/ 170 h 170"/>
                  <a:gd name="T8" fmla="*/ 0 w 172"/>
                  <a:gd name="T9" fmla="*/ 92 h 170"/>
                  <a:gd name="T10" fmla="*/ 93 w 172"/>
                  <a:gd name="T11" fmla="*/ 0 h 170"/>
                </a:gdLst>
                <a:ahLst/>
                <a:cxnLst>
                  <a:cxn ang="0">
                    <a:pos x="T0" y="T1"/>
                  </a:cxn>
                  <a:cxn ang="0">
                    <a:pos x="T2" y="T3"/>
                  </a:cxn>
                  <a:cxn ang="0">
                    <a:pos x="T4" y="T5"/>
                  </a:cxn>
                  <a:cxn ang="0">
                    <a:pos x="T6" y="T7"/>
                  </a:cxn>
                  <a:cxn ang="0">
                    <a:pos x="T8" y="T9"/>
                  </a:cxn>
                  <a:cxn ang="0">
                    <a:pos x="T10" y="T11"/>
                  </a:cxn>
                </a:cxnLst>
                <a:rect l="0" t="0" r="r" b="b"/>
                <a:pathLst>
                  <a:path w="172" h="170">
                    <a:moveTo>
                      <a:pt x="93" y="0"/>
                    </a:moveTo>
                    <a:lnTo>
                      <a:pt x="172" y="0"/>
                    </a:lnTo>
                    <a:lnTo>
                      <a:pt x="172" y="74"/>
                    </a:lnTo>
                    <a:lnTo>
                      <a:pt x="77" y="170"/>
                    </a:lnTo>
                    <a:lnTo>
                      <a:pt x="0" y="92"/>
                    </a:lnTo>
                    <a:lnTo>
                      <a:pt x="93"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2" name="Freeform 179"/>
              <p:cNvSpPr>
                <a:spLocks/>
              </p:cNvSpPr>
              <p:nvPr/>
            </p:nvSpPr>
            <p:spPr bwMode="auto">
              <a:xfrm>
                <a:off x="1608" y="132"/>
                <a:ext cx="113" cy="113"/>
              </a:xfrm>
              <a:custGeom>
                <a:avLst/>
                <a:gdLst>
                  <a:gd name="T0" fmla="*/ 22 w 155"/>
                  <a:gd name="T1" fmla="*/ 132 h 156"/>
                  <a:gd name="T2" fmla="*/ 0 w 155"/>
                  <a:gd name="T3" fmla="*/ 78 h 156"/>
                  <a:gd name="T4" fmla="*/ 78 w 155"/>
                  <a:gd name="T5" fmla="*/ 0 h 156"/>
                  <a:gd name="T6" fmla="*/ 155 w 155"/>
                  <a:gd name="T7" fmla="*/ 78 h 156"/>
                  <a:gd name="T8" fmla="*/ 78 w 155"/>
                  <a:gd name="T9" fmla="*/ 156 h 156"/>
                  <a:gd name="T10" fmla="*/ 68 w 155"/>
                  <a:gd name="T11" fmla="*/ 155 h 156"/>
                </a:gdLst>
                <a:ahLst/>
                <a:cxnLst>
                  <a:cxn ang="0">
                    <a:pos x="T0" y="T1"/>
                  </a:cxn>
                  <a:cxn ang="0">
                    <a:pos x="T2" y="T3"/>
                  </a:cxn>
                  <a:cxn ang="0">
                    <a:pos x="T4" y="T5"/>
                  </a:cxn>
                  <a:cxn ang="0">
                    <a:pos x="T6" y="T7"/>
                  </a:cxn>
                  <a:cxn ang="0">
                    <a:pos x="T8" y="T9"/>
                  </a:cxn>
                  <a:cxn ang="0">
                    <a:pos x="T10" y="T11"/>
                  </a:cxn>
                </a:cxnLst>
                <a:rect l="0" t="0" r="r" b="b"/>
                <a:pathLst>
                  <a:path w="155" h="156">
                    <a:moveTo>
                      <a:pt x="22" y="132"/>
                    </a:moveTo>
                    <a:cubicBezTo>
                      <a:pt x="8" y="118"/>
                      <a:pt x="0" y="99"/>
                      <a:pt x="0" y="78"/>
                    </a:cubicBezTo>
                    <a:cubicBezTo>
                      <a:pt x="0" y="35"/>
                      <a:pt x="35" y="0"/>
                      <a:pt x="78" y="0"/>
                    </a:cubicBezTo>
                    <a:cubicBezTo>
                      <a:pt x="121" y="0"/>
                      <a:pt x="155" y="35"/>
                      <a:pt x="155" y="78"/>
                    </a:cubicBezTo>
                    <a:cubicBezTo>
                      <a:pt x="155" y="121"/>
                      <a:pt x="121" y="156"/>
                      <a:pt x="78" y="156"/>
                    </a:cubicBezTo>
                    <a:cubicBezTo>
                      <a:pt x="74" y="156"/>
                      <a:pt x="71" y="155"/>
                      <a:pt x="68" y="155"/>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58" name="Group 199"/>
            <p:cNvGrpSpPr>
              <a:grpSpLocks noChangeAspect="1"/>
            </p:cNvGrpSpPr>
            <p:nvPr/>
          </p:nvGrpSpPr>
          <p:grpSpPr bwMode="auto">
            <a:xfrm>
              <a:off x="2335627" y="839859"/>
              <a:ext cx="388937" cy="381000"/>
              <a:chOff x="1501" y="576"/>
              <a:chExt cx="245" cy="240"/>
            </a:xfrm>
          </p:grpSpPr>
          <p:sp>
            <p:nvSpPr>
              <p:cNvPr id="659" name="Freeform 200"/>
              <p:cNvSpPr>
                <a:spLocks/>
              </p:cNvSpPr>
              <p:nvPr/>
            </p:nvSpPr>
            <p:spPr bwMode="auto">
              <a:xfrm>
                <a:off x="1619" y="576"/>
                <a:ext cx="127" cy="126"/>
              </a:xfrm>
              <a:custGeom>
                <a:avLst/>
                <a:gdLst>
                  <a:gd name="T0" fmla="*/ 3 w 175"/>
                  <a:gd name="T1" fmla="*/ 112 h 174"/>
                  <a:gd name="T2" fmla="*/ 0 w 175"/>
                  <a:gd name="T3" fmla="*/ 87 h 174"/>
                  <a:gd name="T4" fmla="*/ 87 w 175"/>
                  <a:gd name="T5" fmla="*/ 0 h 174"/>
                  <a:gd name="T6" fmla="*/ 135 w 175"/>
                  <a:gd name="T7" fmla="*/ 14 h 174"/>
                  <a:gd name="T8" fmla="*/ 68 w 175"/>
                  <a:gd name="T9" fmla="*/ 80 h 174"/>
                  <a:gd name="T10" fmla="*/ 91 w 175"/>
                  <a:gd name="T11" fmla="*/ 102 h 174"/>
                  <a:gd name="T12" fmla="*/ 158 w 175"/>
                  <a:gd name="T13" fmla="*/ 36 h 174"/>
                  <a:gd name="T14" fmla="*/ 175 w 175"/>
                  <a:gd name="T15" fmla="*/ 87 h 174"/>
                  <a:gd name="T16" fmla="*/ 87 w 175"/>
                  <a:gd name="T17" fmla="*/ 174 h 174"/>
                  <a:gd name="T18" fmla="*/ 65 w 175"/>
                  <a:gd name="T19" fmla="*/ 1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4">
                    <a:moveTo>
                      <a:pt x="3" y="112"/>
                    </a:moveTo>
                    <a:cubicBezTo>
                      <a:pt x="1" y="104"/>
                      <a:pt x="0" y="96"/>
                      <a:pt x="0" y="87"/>
                    </a:cubicBezTo>
                    <a:cubicBezTo>
                      <a:pt x="0" y="39"/>
                      <a:pt x="39" y="0"/>
                      <a:pt x="87" y="0"/>
                    </a:cubicBezTo>
                    <a:cubicBezTo>
                      <a:pt x="105" y="0"/>
                      <a:pt x="122" y="5"/>
                      <a:pt x="135" y="14"/>
                    </a:cubicBezTo>
                    <a:cubicBezTo>
                      <a:pt x="68" y="80"/>
                      <a:pt x="68" y="80"/>
                      <a:pt x="68" y="80"/>
                    </a:cubicBezTo>
                    <a:cubicBezTo>
                      <a:pt x="91" y="102"/>
                      <a:pt x="91" y="102"/>
                      <a:pt x="91" y="102"/>
                    </a:cubicBezTo>
                    <a:cubicBezTo>
                      <a:pt x="158" y="36"/>
                      <a:pt x="158" y="36"/>
                      <a:pt x="158" y="36"/>
                    </a:cubicBezTo>
                    <a:cubicBezTo>
                      <a:pt x="168" y="50"/>
                      <a:pt x="175" y="68"/>
                      <a:pt x="175" y="87"/>
                    </a:cubicBezTo>
                    <a:cubicBezTo>
                      <a:pt x="175" y="135"/>
                      <a:pt x="135" y="174"/>
                      <a:pt x="87" y="174"/>
                    </a:cubicBezTo>
                    <a:cubicBezTo>
                      <a:pt x="79" y="174"/>
                      <a:pt x="72" y="173"/>
                      <a:pt x="65" y="171"/>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0" name="Freeform 201"/>
              <p:cNvSpPr>
                <a:spLocks/>
              </p:cNvSpPr>
              <p:nvPr/>
            </p:nvSpPr>
            <p:spPr bwMode="auto">
              <a:xfrm>
                <a:off x="1501" y="653"/>
                <a:ext cx="169" cy="163"/>
              </a:xfrm>
              <a:custGeom>
                <a:avLst/>
                <a:gdLst>
                  <a:gd name="T0" fmla="*/ 168 w 234"/>
                  <a:gd name="T1" fmla="*/ 0 h 226"/>
                  <a:gd name="T2" fmla="*/ 18 w 234"/>
                  <a:gd name="T3" fmla="*/ 144 h 226"/>
                  <a:gd name="T4" fmla="*/ 18 w 234"/>
                  <a:gd name="T5" fmla="*/ 208 h 226"/>
                  <a:gd name="T6" fmla="*/ 82 w 234"/>
                  <a:gd name="T7" fmla="*/ 208 h 226"/>
                  <a:gd name="T8" fmla="*/ 234 w 234"/>
                  <a:gd name="T9" fmla="*/ 65 h 226"/>
                </a:gdLst>
                <a:ahLst/>
                <a:cxnLst>
                  <a:cxn ang="0">
                    <a:pos x="T0" y="T1"/>
                  </a:cxn>
                  <a:cxn ang="0">
                    <a:pos x="T2" y="T3"/>
                  </a:cxn>
                  <a:cxn ang="0">
                    <a:pos x="T4" y="T5"/>
                  </a:cxn>
                  <a:cxn ang="0">
                    <a:pos x="T6" y="T7"/>
                  </a:cxn>
                  <a:cxn ang="0">
                    <a:pos x="T8" y="T9"/>
                  </a:cxn>
                </a:cxnLst>
                <a:rect l="0" t="0" r="r" b="b"/>
                <a:pathLst>
                  <a:path w="234" h="226">
                    <a:moveTo>
                      <a:pt x="168" y="0"/>
                    </a:moveTo>
                    <a:cubicBezTo>
                      <a:pt x="18" y="144"/>
                      <a:pt x="18" y="144"/>
                      <a:pt x="18" y="144"/>
                    </a:cubicBezTo>
                    <a:cubicBezTo>
                      <a:pt x="0" y="162"/>
                      <a:pt x="0" y="190"/>
                      <a:pt x="18" y="208"/>
                    </a:cubicBezTo>
                    <a:cubicBezTo>
                      <a:pt x="36" y="226"/>
                      <a:pt x="65" y="226"/>
                      <a:pt x="82" y="208"/>
                    </a:cubicBezTo>
                    <a:cubicBezTo>
                      <a:pt x="234" y="65"/>
                      <a:pt x="234" y="65"/>
                      <a:pt x="234" y="65"/>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688" name="Group 687"/>
          <p:cNvGrpSpPr/>
          <p:nvPr/>
        </p:nvGrpSpPr>
        <p:grpSpPr>
          <a:xfrm>
            <a:off x="-11199543" y="238096"/>
            <a:ext cx="2151944" cy="4088305"/>
            <a:chOff x="11875" y="241065"/>
            <a:chExt cx="2195975" cy="4171959"/>
          </a:xfrm>
        </p:grpSpPr>
        <p:grpSp>
          <p:nvGrpSpPr>
            <p:cNvPr id="689" name="Group 53"/>
            <p:cNvGrpSpPr>
              <a:grpSpLocks noChangeAspect="1"/>
            </p:cNvGrpSpPr>
            <p:nvPr/>
          </p:nvGrpSpPr>
          <p:grpSpPr bwMode="auto">
            <a:xfrm>
              <a:off x="1802713" y="3046684"/>
              <a:ext cx="395993" cy="239849"/>
              <a:chOff x="3794" y="2128"/>
              <a:chExt cx="246" cy="149"/>
            </a:xfrm>
          </p:grpSpPr>
          <p:sp>
            <p:nvSpPr>
              <p:cNvPr id="741" name="Freeform 54"/>
              <p:cNvSpPr>
                <a:spLocks/>
              </p:cNvSpPr>
              <p:nvPr/>
            </p:nvSpPr>
            <p:spPr bwMode="auto">
              <a:xfrm>
                <a:off x="3794" y="2179"/>
                <a:ext cx="226" cy="82"/>
              </a:xfrm>
              <a:custGeom>
                <a:avLst/>
                <a:gdLst>
                  <a:gd name="T0" fmla="*/ 45 w 312"/>
                  <a:gd name="T1" fmla="*/ 112 h 112"/>
                  <a:gd name="T2" fmla="*/ 22 w 312"/>
                  <a:gd name="T3" fmla="*/ 112 h 112"/>
                  <a:gd name="T4" fmla="*/ 0 w 312"/>
                  <a:gd name="T5" fmla="*/ 90 h 112"/>
                  <a:gd name="T6" fmla="*/ 0 w 312"/>
                  <a:gd name="T7" fmla="*/ 52 h 112"/>
                  <a:gd name="T8" fmla="*/ 52 w 312"/>
                  <a:gd name="T9" fmla="*/ 0 h 112"/>
                  <a:gd name="T10" fmla="*/ 312 w 312"/>
                  <a:gd name="T11" fmla="*/ 0 h 112"/>
                </a:gdLst>
                <a:ahLst/>
                <a:cxnLst>
                  <a:cxn ang="0">
                    <a:pos x="T0" y="T1"/>
                  </a:cxn>
                  <a:cxn ang="0">
                    <a:pos x="T2" y="T3"/>
                  </a:cxn>
                  <a:cxn ang="0">
                    <a:pos x="T4" y="T5"/>
                  </a:cxn>
                  <a:cxn ang="0">
                    <a:pos x="T6" y="T7"/>
                  </a:cxn>
                  <a:cxn ang="0">
                    <a:pos x="T8" y="T9"/>
                  </a:cxn>
                  <a:cxn ang="0">
                    <a:pos x="T10" y="T11"/>
                  </a:cxn>
                </a:cxnLst>
                <a:rect l="0" t="0" r="r" b="b"/>
                <a:pathLst>
                  <a:path w="312" h="112">
                    <a:moveTo>
                      <a:pt x="45" y="112"/>
                    </a:moveTo>
                    <a:cubicBezTo>
                      <a:pt x="22" y="112"/>
                      <a:pt x="22" y="112"/>
                      <a:pt x="22" y="112"/>
                    </a:cubicBezTo>
                    <a:cubicBezTo>
                      <a:pt x="10" y="112"/>
                      <a:pt x="0" y="102"/>
                      <a:pt x="0" y="90"/>
                    </a:cubicBezTo>
                    <a:cubicBezTo>
                      <a:pt x="0" y="52"/>
                      <a:pt x="0" y="52"/>
                      <a:pt x="0" y="52"/>
                    </a:cubicBezTo>
                    <a:cubicBezTo>
                      <a:pt x="0" y="24"/>
                      <a:pt x="24" y="0"/>
                      <a:pt x="52" y="0"/>
                    </a:cubicBezTo>
                    <a:cubicBezTo>
                      <a:pt x="312" y="0"/>
                      <a:pt x="312" y="0"/>
                      <a:pt x="312"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2" name="Oval 55"/>
              <p:cNvSpPr>
                <a:spLocks noChangeArrowheads="1"/>
              </p:cNvSpPr>
              <p:nvPr/>
            </p:nvSpPr>
            <p:spPr bwMode="auto">
              <a:xfrm>
                <a:off x="3825" y="2224"/>
                <a:ext cx="53" cy="53"/>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3" name="Oval 56"/>
              <p:cNvSpPr>
                <a:spLocks noChangeArrowheads="1"/>
              </p:cNvSpPr>
              <p:nvPr/>
            </p:nvSpPr>
            <p:spPr bwMode="auto">
              <a:xfrm>
                <a:off x="3971" y="2224"/>
                <a:ext cx="53" cy="53"/>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4" name="Freeform 57"/>
              <p:cNvSpPr>
                <a:spLocks/>
              </p:cNvSpPr>
              <p:nvPr/>
            </p:nvSpPr>
            <p:spPr bwMode="auto">
              <a:xfrm>
                <a:off x="3994" y="2128"/>
                <a:ext cx="46" cy="130"/>
              </a:xfrm>
              <a:custGeom>
                <a:avLst/>
                <a:gdLst>
                  <a:gd name="T0" fmla="*/ 39 w 64"/>
                  <a:gd name="T1" fmla="*/ 178 h 178"/>
                  <a:gd name="T2" fmla="*/ 63 w 64"/>
                  <a:gd name="T3" fmla="*/ 139 h 178"/>
                  <a:gd name="T4" fmla="*/ 54 w 64"/>
                  <a:gd name="T5" fmla="*/ 105 h 178"/>
                  <a:gd name="T6" fmla="*/ 0 w 64"/>
                  <a:gd name="T7" fmla="*/ 0 h 178"/>
                </a:gdLst>
                <a:ahLst/>
                <a:cxnLst>
                  <a:cxn ang="0">
                    <a:pos x="T0" y="T1"/>
                  </a:cxn>
                  <a:cxn ang="0">
                    <a:pos x="T2" y="T3"/>
                  </a:cxn>
                  <a:cxn ang="0">
                    <a:pos x="T4" y="T5"/>
                  </a:cxn>
                  <a:cxn ang="0">
                    <a:pos x="T6" y="T7"/>
                  </a:cxn>
                </a:cxnLst>
                <a:rect l="0" t="0" r="r" b="b"/>
                <a:pathLst>
                  <a:path w="64" h="178">
                    <a:moveTo>
                      <a:pt x="39" y="178"/>
                    </a:moveTo>
                    <a:cubicBezTo>
                      <a:pt x="55" y="173"/>
                      <a:pt x="63" y="154"/>
                      <a:pt x="63" y="139"/>
                    </a:cubicBezTo>
                    <a:cubicBezTo>
                      <a:pt x="63" y="139"/>
                      <a:pt x="64" y="127"/>
                      <a:pt x="54" y="105"/>
                    </a:cubicBezTo>
                    <a:cubicBezTo>
                      <a:pt x="43" y="84"/>
                      <a:pt x="0" y="0"/>
                      <a:pt x="0"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5" name="Freeform 58"/>
              <p:cNvSpPr>
                <a:spLocks/>
              </p:cNvSpPr>
              <p:nvPr/>
            </p:nvSpPr>
            <p:spPr bwMode="auto">
              <a:xfrm>
                <a:off x="3843" y="2128"/>
                <a:ext cx="171" cy="51"/>
              </a:xfrm>
              <a:custGeom>
                <a:avLst/>
                <a:gdLst>
                  <a:gd name="T0" fmla="*/ 235 w 235"/>
                  <a:gd name="T1" fmla="*/ 0 h 70"/>
                  <a:gd name="T2" fmla="*/ 78 w 235"/>
                  <a:gd name="T3" fmla="*/ 0 h 70"/>
                  <a:gd name="T4" fmla="*/ 50 w 235"/>
                  <a:gd name="T5" fmla="*/ 15 h 70"/>
                  <a:gd name="T6" fmla="*/ 0 w 235"/>
                  <a:gd name="T7" fmla="*/ 70 h 70"/>
                </a:gdLst>
                <a:ahLst/>
                <a:cxnLst>
                  <a:cxn ang="0">
                    <a:pos x="T0" y="T1"/>
                  </a:cxn>
                  <a:cxn ang="0">
                    <a:pos x="T2" y="T3"/>
                  </a:cxn>
                  <a:cxn ang="0">
                    <a:pos x="T4" y="T5"/>
                  </a:cxn>
                  <a:cxn ang="0">
                    <a:pos x="T6" y="T7"/>
                  </a:cxn>
                </a:cxnLst>
                <a:rect l="0" t="0" r="r" b="b"/>
                <a:pathLst>
                  <a:path w="235" h="70">
                    <a:moveTo>
                      <a:pt x="235" y="0"/>
                    </a:moveTo>
                    <a:cubicBezTo>
                      <a:pt x="78" y="0"/>
                      <a:pt x="78" y="0"/>
                      <a:pt x="78" y="0"/>
                    </a:cubicBezTo>
                    <a:cubicBezTo>
                      <a:pt x="66" y="0"/>
                      <a:pt x="58" y="5"/>
                      <a:pt x="50" y="15"/>
                    </a:cubicBezTo>
                    <a:cubicBezTo>
                      <a:pt x="0" y="70"/>
                      <a:pt x="0" y="70"/>
                      <a:pt x="0" y="7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6" name="Line 59"/>
              <p:cNvSpPr>
                <a:spLocks noChangeShapeType="1"/>
              </p:cNvSpPr>
              <p:nvPr/>
            </p:nvSpPr>
            <p:spPr bwMode="auto">
              <a:xfrm flipH="1">
                <a:off x="3877" y="2261"/>
                <a:ext cx="95"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7" name="Line 60"/>
              <p:cNvSpPr>
                <a:spLocks noChangeShapeType="1"/>
              </p:cNvSpPr>
              <p:nvPr/>
            </p:nvSpPr>
            <p:spPr bwMode="auto">
              <a:xfrm>
                <a:off x="3943" y="2128"/>
                <a:ext cx="0" cy="12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90" name="Group 63"/>
            <p:cNvGrpSpPr>
              <a:grpSpLocks noChangeAspect="1"/>
            </p:cNvGrpSpPr>
            <p:nvPr/>
          </p:nvGrpSpPr>
          <p:grpSpPr bwMode="auto">
            <a:xfrm>
              <a:off x="1830045" y="3471737"/>
              <a:ext cx="341230" cy="345623"/>
              <a:chOff x="3800" y="2084"/>
              <a:chExt cx="233" cy="236"/>
            </a:xfrm>
          </p:grpSpPr>
          <p:sp>
            <p:nvSpPr>
              <p:cNvPr id="737" name="Freeform 64"/>
              <p:cNvSpPr>
                <a:spLocks/>
              </p:cNvSpPr>
              <p:nvPr/>
            </p:nvSpPr>
            <p:spPr bwMode="auto">
              <a:xfrm>
                <a:off x="3934" y="2085"/>
                <a:ext cx="73" cy="235"/>
              </a:xfrm>
              <a:custGeom>
                <a:avLst/>
                <a:gdLst>
                  <a:gd name="T0" fmla="*/ 101 w 102"/>
                  <a:gd name="T1" fmla="*/ 323 h 323"/>
                  <a:gd name="T2" fmla="*/ 102 w 102"/>
                  <a:gd name="T3" fmla="*/ 310 h 323"/>
                  <a:gd name="T4" fmla="*/ 32 w 102"/>
                  <a:gd name="T5" fmla="*/ 198 h 323"/>
                  <a:gd name="T6" fmla="*/ 19 w 102"/>
                  <a:gd name="T7" fmla="*/ 192 h 323"/>
                  <a:gd name="T8" fmla="*/ 0 w 102"/>
                  <a:gd name="T9" fmla="*/ 163 h 323"/>
                  <a:gd name="T10" fmla="*/ 22 w 102"/>
                  <a:gd name="T11" fmla="*/ 130 h 323"/>
                  <a:gd name="T12" fmla="*/ 33 w 102"/>
                  <a:gd name="T13" fmla="*/ 125 h 323"/>
                  <a:gd name="T14" fmla="*/ 102 w 102"/>
                  <a:gd name="T15" fmla="*/ 13 h 323"/>
                  <a:gd name="T16" fmla="*/ 101 w 10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323">
                    <a:moveTo>
                      <a:pt x="101" y="323"/>
                    </a:moveTo>
                    <a:cubicBezTo>
                      <a:pt x="102" y="319"/>
                      <a:pt x="102" y="315"/>
                      <a:pt x="102" y="310"/>
                    </a:cubicBezTo>
                    <a:cubicBezTo>
                      <a:pt x="102" y="261"/>
                      <a:pt x="73" y="218"/>
                      <a:pt x="32" y="198"/>
                    </a:cubicBezTo>
                    <a:cubicBezTo>
                      <a:pt x="19" y="192"/>
                      <a:pt x="19" y="192"/>
                      <a:pt x="19" y="192"/>
                    </a:cubicBezTo>
                    <a:cubicBezTo>
                      <a:pt x="8" y="187"/>
                      <a:pt x="0" y="175"/>
                      <a:pt x="0" y="163"/>
                    </a:cubicBezTo>
                    <a:cubicBezTo>
                      <a:pt x="0" y="148"/>
                      <a:pt x="10" y="135"/>
                      <a:pt x="22" y="130"/>
                    </a:cubicBezTo>
                    <a:cubicBezTo>
                      <a:pt x="33" y="125"/>
                      <a:pt x="33" y="125"/>
                      <a:pt x="33" y="125"/>
                    </a:cubicBezTo>
                    <a:cubicBezTo>
                      <a:pt x="74" y="104"/>
                      <a:pt x="102" y="62"/>
                      <a:pt x="102" y="13"/>
                    </a:cubicBezTo>
                    <a:cubicBezTo>
                      <a:pt x="102" y="9"/>
                      <a:pt x="101" y="4"/>
                      <a:pt x="101"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8" name="Freeform 65"/>
              <p:cNvSpPr>
                <a:spLocks/>
              </p:cNvSpPr>
              <p:nvPr/>
            </p:nvSpPr>
            <p:spPr bwMode="auto">
              <a:xfrm>
                <a:off x="3827" y="2084"/>
                <a:ext cx="72" cy="236"/>
              </a:xfrm>
              <a:custGeom>
                <a:avLst/>
                <a:gdLst>
                  <a:gd name="T0" fmla="*/ 0 w 100"/>
                  <a:gd name="T1" fmla="*/ 0 h 324"/>
                  <a:gd name="T2" fmla="*/ 0 w 100"/>
                  <a:gd name="T3" fmla="*/ 14 h 324"/>
                  <a:gd name="T4" fmla="*/ 67 w 100"/>
                  <a:gd name="T5" fmla="*/ 126 h 324"/>
                  <a:gd name="T6" fmla="*/ 80 w 100"/>
                  <a:gd name="T7" fmla="*/ 133 h 324"/>
                  <a:gd name="T8" fmla="*/ 100 w 100"/>
                  <a:gd name="T9" fmla="*/ 164 h 324"/>
                  <a:gd name="T10" fmla="*/ 80 w 100"/>
                  <a:gd name="T11" fmla="*/ 194 h 324"/>
                  <a:gd name="T12" fmla="*/ 68 w 100"/>
                  <a:gd name="T13" fmla="*/ 200 h 324"/>
                  <a:gd name="T14" fmla="*/ 0 w 100"/>
                  <a:gd name="T15" fmla="*/ 311 h 324"/>
                  <a:gd name="T16" fmla="*/ 0 w 100"/>
                  <a:gd name="T1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24">
                    <a:moveTo>
                      <a:pt x="0" y="0"/>
                    </a:moveTo>
                    <a:cubicBezTo>
                      <a:pt x="0" y="5"/>
                      <a:pt x="0" y="10"/>
                      <a:pt x="0" y="14"/>
                    </a:cubicBezTo>
                    <a:cubicBezTo>
                      <a:pt x="0" y="64"/>
                      <a:pt x="26" y="105"/>
                      <a:pt x="67" y="126"/>
                    </a:cubicBezTo>
                    <a:cubicBezTo>
                      <a:pt x="80" y="133"/>
                      <a:pt x="80" y="133"/>
                      <a:pt x="80" y="133"/>
                    </a:cubicBezTo>
                    <a:cubicBezTo>
                      <a:pt x="92" y="139"/>
                      <a:pt x="100" y="149"/>
                      <a:pt x="100" y="164"/>
                    </a:cubicBezTo>
                    <a:cubicBezTo>
                      <a:pt x="100" y="177"/>
                      <a:pt x="92" y="189"/>
                      <a:pt x="80" y="194"/>
                    </a:cubicBezTo>
                    <a:cubicBezTo>
                      <a:pt x="68" y="200"/>
                      <a:pt x="68" y="200"/>
                      <a:pt x="68" y="200"/>
                    </a:cubicBezTo>
                    <a:cubicBezTo>
                      <a:pt x="27" y="220"/>
                      <a:pt x="0" y="263"/>
                      <a:pt x="0" y="311"/>
                    </a:cubicBezTo>
                    <a:cubicBezTo>
                      <a:pt x="0" y="316"/>
                      <a:pt x="0" y="320"/>
                      <a:pt x="0" y="324"/>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9" name="Line 66"/>
              <p:cNvSpPr>
                <a:spLocks noChangeShapeType="1"/>
              </p:cNvSpPr>
              <p:nvPr/>
            </p:nvSpPr>
            <p:spPr bwMode="auto">
              <a:xfrm>
                <a:off x="3800" y="2086"/>
                <a:ext cx="233"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0" name="Line 67"/>
              <p:cNvSpPr>
                <a:spLocks noChangeShapeType="1"/>
              </p:cNvSpPr>
              <p:nvPr/>
            </p:nvSpPr>
            <p:spPr bwMode="auto">
              <a:xfrm>
                <a:off x="3800" y="2320"/>
                <a:ext cx="233"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91" name="Group 81"/>
            <p:cNvGrpSpPr>
              <a:grpSpLocks noChangeAspect="1"/>
            </p:cNvGrpSpPr>
            <p:nvPr/>
          </p:nvGrpSpPr>
          <p:grpSpPr bwMode="auto">
            <a:xfrm>
              <a:off x="1820387" y="4002546"/>
              <a:ext cx="360578" cy="410478"/>
              <a:chOff x="3805" y="2075"/>
              <a:chExt cx="224" cy="255"/>
            </a:xfrm>
          </p:grpSpPr>
          <p:sp>
            <p:nvSpPr>
              <p:cNvPr id="732" name="Freeform 82"/>
              <p:cNvSpPr>
                <a:spLocks/>
              </p:cNvSpPr>
              <p:nvPr/>
            </p:nvSpPr>
            <p:spPr bwMode="auto">
              <a:xfrm>
                <a:off x="3805" y="2095"/>
                <a:ext cx="194" cy="50"/>
              </a:xfrm>
              <a:custGeom>
                <a:avLst/>
                <a:gdLst>
                  <a:gd name="T0" fmla="*/ 28 w 194"/>
                  <a:gd name="T1" fmla="*/ 0 h 50"/>
                  <a:gd name="T2" fmla="*/ 0 w 194"/>
                  <a:gd name="T3" fmla="*/ 25 h 50"/>
                  <a:gd name="T4" fmla="*/ 28 w 194"/>
                  <a:gd name="T5" fmla="*/ 50 h 50"/>
                  <a:gd name="T6" fmla="*/ 194 w 194"/>
                  <a:gd name="T7" fmla="*/ 50 h 50"/>
                  <a:gd name="T8" fmla="*/ 194 w 194"/>
                  <a:gd name="T9" fmla="*/ 0 h 50"/>
                  <a:gd name="T10" fmla="*/ 28 w 194"/>
                  <a:gd name="T11" fmla="*/ 0 h 50"/>
                </a:gdLst>
                <a:ahLst/>
                <a:cxnLst>
                  <a:cxn ang="0">
                    <a:pos x="T0" y="T1"/>
                  </a:cxn>
                  <a:cxn ang="0">
                    <a:pos x="T2" y="T3"/>
                  </a:cxn>
                  <a:cxn ang="0">
                    <a:pos x="T4" y="T5"/>
                  </a:cxn>
                  <a:cxn ang="0">
                    <a:pos x="T6" y="T7"/>
                  </a:cxn>
                  <a:cxn ang="0">
                    <a:pos x="T8" y="T9"/>
                  </a:cxn>
                  <a:cxn ang="0">
                    <a:pos x="T10" y="T11"/>
                  </a:cxn>
                </a:cxnLst>
                <a:rect l="0" t="0" r="r" b="b"/>
                <a:pathLst>
                  <a:path w="194" h="50">
                    <a:moveTo>
                      <a:pt x="28" y="0"/>
                    </a:moveTo>
                    <a:lnTo>
                      <a:pt x="0" y="25"/>
                    </a:lnTo>
                    <a:lnTo>
                      <a:pt x="28" y="50"/>
                    </a:lnTo>
                    <a:lnTo>
                      <a:pt x="194" y="50"/>
                    </a:lnTo>
                    <a:lnTo>
                      <a:pt x="194" y="0"/>
                    </a:lnTo>
                    <a:lnTo>
                      <a:pt x="28"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3" name="Freeform 83"/>
              <p:cNvSpPr>
                <a:spLocks/>
              </p:cNvSpPr>
              <p:nvPr/>
            </p:nvSpPr>
            <p:spPr bwMode="auto">
              <a:xfrm>
                <a:off x="3836" y="2176"/>
                <a:ext cx="193" cy="51"/>
              </a:xfrm>
              <a:custGeom>
                <a:avLst/>
                <a:gdLst>
                  <a:gd name="T0" fmla="*/ 166 w 193"/>
                  <a:gd name="T1" fmla="*/ 0 h 51"/>
                  <a:gd name="T2" fmla="*/ 193 w 193"/>
                  <a:gd name="T3" fmla="*/ 25 h 51"/>
                  <a:gd name="T4" fmla="*/ 166 w 193"/>
                  <a:gd name="T5" fmla="*/ 51 h 51"/>
                  <a:gd name="T6" fmla="*/ 0 w 193"/>
                  <a:gd name="T7" fmla="*/ 51 h 51"/>
                  <a:gd name="T8" fmla="*/ 0 w 193"/>
                  <a:gd name="T9" fmla="*/ 0 h 51"/>
                  <a:gd name="T10" fmla="*/ 166 w 193"/>
                  <a:gd name="T11" fmla="*/ 0 h 51"/>
                </a:gdLst>
                <a:ahLst/>
                <a:cxnLst>
                  <a:cxn ang="0">
                    <a:pos x="T0" y="T1"/>
                  </a:cxn>
                  <a:cxn ang="0">
                    <a:pos x="T2" y="T3"/>
                  </a:cxn>
                  <a:cxn ang="0">
                    <a:pos x="T4" y="T5"/>
                  </a:cxn>
                  <a:cxn ang="0">
                    <a:pos x="T6" y="T7"/>
                  </a:cxn>
                  <a:cxn ang="0">
                    <a:pos x="T8" y="T9"/>
                  </a:cxn>
                  <a:cxn ang="0">
                    <a:pos x="T10" y="T11"/>
                  </a:cxn>
                </a:cxnLst>
                <a:rect l="0" t="0" r="r" b="b"/>
                <a:pathLst>
                  <a:path w="193" h="51">
                    <a:moveTo>
                      <a:pt x="166" y="0"/>
                    </a:moveTo>
                    <a:lnTo>
                      <a:pt x="193" y="25"/>
                    </a:lnTo>
                    <a:lnTo>
                      <a:pt x="166" y="51"/>
                    </a:lnTo>
                    <a:lnTo>
                      <a:pt x="0" y="51"/>
                    </a:lnTo>
                    <a:lnTo>
                      <a:pt x="0" y="0"/>
                    </a:lnTo>
                    <a:lnTo>
                      <a:pt x="166"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4" name="Line 84"/>
              <p:cNvSpPr>
                <a:spLocks noChangeShapeType="1"/>
              </p:cNvSpPr>
              <p:nvPr/>
            </p:nvSpPr>
            <p:spPr bwMode="auto">
              <a:xfrm>
                <a:off x="3917" y="2075"/>
                <a:ext cx="0" cy="2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5" name="Line 85"/>
              <p:cNvSpPr>
                <a:spLocks noChangeShapeType="1"/>
              </p:cNvSpPr>
              <p:nvPr/>
            </p:nvSpPr>
            <p:spPr bwMode="auto">
              <a:xfrm>
                <a:off x="3917" y="2145"/>
                <a:ext cx="0" cy="31"/>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6" name="Line 86"/>
              <p:cNvSpPr>
                <a:spLocks noChangeShapeType="1"/>
              </p:cNvSpPr>
              <p:nvPr/>
            </p:nvSpPr>
            <p:spPr bwMode="auto">
              <a:xfrm>
                <a:off x="3917" y="2227"/>
                <a:ext cx="0" cy="103"/>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92" name="Group 66"/>
            <p:cNvGrpSpPr>
              <a:grpSpLocks noChangeAspect="1"/>
            </p:cNvGrpSpPr>
            <p:nvPr/>
          </p:nvGrpSpPr>
          <p:grpSpPr bwMode="auto">
            <a:xfrm>
              <a:off x="11875" y="2539224"/>
              <a:ext cx="251" cy="322263"/>
              <a:chOff x="1128" y="1405"/>
              <a:chExt cx="251" cy="203"/>
            </a:xfrm>
          </p:grpSpPr>
          <p:sp>
            <p:nvSpPr>
              <p:cNvPr id="721" name="Line 67"/>
              <p:cNvSpPr>
                <a:spLocks noChangeShapeType="1"/>
              </p:cNvSpPr>
              <p:nvPr/>
            </p:nvSpPr>
            <p:spPr bwMode="auto">
              <a:xfrm>
                <a:off x="1253" y="1405"/>
                <a:ext cx="0" cy="184"/>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2" name="Freeform 68"/>
              <p:cNvSpPr>
                <a:spLocks/>
              </p:cNvSpPr>
              <p:nvPr/>
            </p:nvSpPr>
            <p:spPr bwMode="auto">
              <a:xfrm>
                <a:off x="1195" y="1589"/>
                <a:ext cx="117" cy="19"/>
              </a:xfrm>
              <a:custGeom>
                <a:avLst/>
                <a:gdLst>
                  <a:gd name="T0" fmla="*/ 117 w 117"/>
                  <a:gd name="T1" fmla="*/ 19 h 19"/>
                  <a:gd name="T2" fmla="*/ 0 w 117"/>
                  <a:gd name="T3" fmla="*/ 19 h 19"/>
                  <a:gd name="T4" fmla="*/ 0 w 117"/>
                  <a:gd name="T5" fmla="*/ 14 h 19"/>
                  <a:gd name="T6" fmla="*/ 57 w 117"/>
                  <a:gd name="T7" fmla="*/ 0 h 19"/>
                  <a:gd name="T8" fmla="*/ 117 w 117"/>
                  <a:gd name="T9" fmla="*/ 14 h 19"/>
                  <a:gd name="T10" fmla="*/ 117 w 117"/>
                  <a:gd name="T11" fmla="*/ 19 h 19"/>
                </a:gdLst>
                <a:ahLst/>
                <a:cxnLst>
                  <a:cxn ang="0">
                    <a:pos x="T0" y="T1"/>
                  </a:cxn>
                  <a:cxn ang="0">
                    <a:pos x="T2" y="T3"/>
                  </a:cxn>
                  <a:cxn ang="0">
                    <a:pos x="T4" y="T5"/>
                  </a:cxn>
                  <a:cxn ang="0">
                    <a:pos x="T6" y="T7"/>
                  </a:cxn>
                  <a:cxn ang="0">
                    <a:pos x="T8" y="T9"/>
                  </a:cxn>
                  <a:cxn ang="0">
                    <a:pos x="T10" y="T11"/>
                  </a:cxn>
                </a:cxnLst>
                <a:rect l="0" t="0" r="r" b="b"/>
                <a:pathLst>
                  <a:path w="117" h="19">
                    <a:moveTo>
                      <a:pt x="117" y="19"/>
                    </a:moveTo>
                    <a:lnTo>
                      <a:pt x="0" y="19"/>
                    </a:lnTo>
                    <a:lnTo>
                      <a:pt x="0" y="14"/>
                    </a:lnTo>
                    <a:lnTo>
                      <a:pt x="57" y="0"/>
                    </a:lnTo>
                    <a:lnTo>
                      <a:pt x="117" y="14"/>
                    </a:lnTo>
                    <a:lnTo>
                      <a:pt x="117" y="19"/>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3" name="Line 69"/>
              <p:cNvSpPr>
                <a:spLocks noChangeShapeType="1"/>
              </p:cNvSpPr>
              <p:nvPr/>
            </p:nvSpPr>
            <p:spPr bwMode="auto">
              <a:xfrm>
                <a:off x="1244" y="1405"/>
                <a:ext cx="2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4" name="Line 70"/>
              <p:cNvSpPr>
                <a:spLocks noChangeShapeType="1"/>
              </p:cNvSpPr>
              <p:nvPr/>
            </p:nvSpPr>
            <p:spPr bwMode="auto">
              <a:xfrm>
                <a:off x="1244" y="1582"/>
                <a:ext cx="2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5" name="Line 71"/>
              <p:cNvSpPr>
                <a:spLocks noChangeShapeType="1"/>
              </p:cNvSpPr>
              <p:nvPr/>
            </p:nvSpPr>
            <p:spPr bwMode="auto">
              <a:xfrm>
                <a:off x="1244" y="1568"/>
                <a:ext cx="2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6" name="Freeform 72"/>
              <p:cNvSpPr>
                <a:spLocks/>
              </p:cNvSpPr>
              <p:nvPr/>
            </p:nvSpPr>
            <p:spPr bwMode="auto">
              <a:xfrm>
                <a:off x="1128" y="1533"/>
                <a:ext cx="82" cy="22"/>
              </a:xfrm>
              <a:custGeom>
                <a:avLst/>
                <a:gdLst>
                  <a:gd name="T0" fmla="*/ 113 w 113"/>
                  <a:gd name="T1" fmla="*/ 0 h 30"/>
                  <a:gd name="T2" fmla="*/ 56 w 113"/>
                  <a:gd name="T3" fmla="*/ 30 h 30"/>
                  <a:gd name="T4" fmla="*/ 0 w 113"/>
                  <a:gd name="T5" fmla="*/ 0 h 30"/>
                </a:gdLst>
                <a:ahLst/>
                <a:cxnLst>
                  <a:cxn ang="0">
                    <a:pos x="T0" y="T1"/>
                  </a:cxn>
                  <a:cxn ang="0">
                    <a:pos x="T2" y="T3"/>
                  </a:cxn>
                  <a:cxn ang="0">
                    <a:pos x="T4" y="T5"/>
                  </a:cxn>
                </a:cxnLst>
                <a:rect l="0" t="0" r="r" b="b"/>
                <a:pathLst>
                  <a:path w="113" h="30">
                    <a:moveTo>
                      <a:pt x="113" y="0"/>
                    </a:moveTo>
                    <a:cubicBezTo>
                      <a:pt x="101" y="18"/>
                      <a:pt x="80" y="30"/>
                      <a:pt x="56" y="30"/>
                    </a:cubicBezTo>
                    <a:cubicBezTo>
                      <a:pt x="33" y="30"/>
                      <a:pt x="12" y="18"/>
                      <a:pt x="0"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7" name="Freeform 73"/>
              <p:cNvSpPr>
                <a:spLocks/>
              </p:cNvSpPr>
              <p:nvPr/>
            </p:nvSpPr>
            <p:spPr bwMode="auto">
              <a:xfrm>
                <a:off x="1132" y="1457"/>
                <a:ext cx="74" cy="74"/>
              </a:xfrm>
              <a:custGeom>
                <a:avLst/>
                <a:gdLst>
                  <a:gd name="T0" fmla="*/ 74 w 74"/>
                  <a:gd name="T1" fmla="*/ 74 h 74"/>
                  <a:gd name="T2" fmla="*/ 0 w 74"/>
                  <a:gd name="T3" fmla="*/ 74 h 74"/>
                  <a:gd name="T4" fmla="*/ 34 w 74"/>
                  <a:gd name="T5" fmla="*/ 0 h 74"/>
                  <a:gd name="T6" fmla="*/ 74 w 74"/>
                  <a:gd name="T7" fmla="*/ 74 h 74"/>
                </a:gdLst>
                <a:ahLst/>
                <a:cxnLst>
                  <a:cxn ang="0">
                    <a:pos x="T0" y="T1"/>
                  </a:cxn>
                  <a:cxn ang="0">
                    <a:pos x="T2" y="T3"/>
                  </a:cxn>
                  <a:cxn ang="0">
                    <a:pos x="T4" y="T5"/>
                  </a:cxn>
                  <a:cxn ang="0">
                    <a:pos x="T6" y="T7"/>
                  </a:cxn>
                </a:cxnLst>
                <a:rect l="0" t="0" r="r" b="b"/>
                <a:pathLst>
                  <a:path w="74" h="74">
                    <a:moveTo>
                      <a:pt x="74" y="74"/>
                    </a:moveTo>
                    <a:lnTo>
                      <a:pt x="0" y="74"/>
                    </a:lnTo>
                    <a:lnTo>
                      <a:pt x="34" y="0"/>
                    </a:lnTo>
                    <a:lnTo>
                      <a:pt x="74" y="74"/>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8" name="Freeform 74"/>
              <p:cNvSpPr>
                <a:spLocks/>
              </p:cNvSpPr>
              <p:nvPr/>
            </p:nvSpPr>
            <p:spPr bwMode="auto">
              <a:xfrm>
                <a:off x="1144" y="1417"/>
                <a:ext cx="109" cy="35"/>
              </a:xfrm>
              <a:custGeom>
                <a:avLst/>
                <a:gdLst>
                  <a:gd name="T0" fmla="*/ 24 w 150"/>
                  <a:gd name="T1" fmla="*/ 0 h 48"/>
                  <a:gd name="T2" fmla="*/ 0 w 150"/>
                  <a:gd name="T3" fmla="*/ 24 h 48"/>
                  <a:gd name="T4" fmla="*/ 24 w 150"/>
                  <a:gd name="T5" fmla="*/ 48 h 48"/>
                  <a:gd name="T6" fmla="*/ 37 w 150"/>
                  <a:gd name="T7" fmla="*/ 44 h 48"/>
                  <a:gd name="T8" fmla="*/ 109 w 150"/>
                  <a:gd name="T9" fmla="*/ 10 h 48"/>
                  <a:gd name="T10" fmla="*/ 150 w 150"/>
                  <a:gd name="T11" fmla="*/ 21 h 48"/>
                </a:gdLst>
                <a:ahLst/>
                <a:cxnLst>
                  <a:cxn ang="0">
                    <a:pos x="T0" y="T1"/>
                  </a:cxn>
                  <a:cxn ang="0">
                    <a:pos x="T2" y="T3"/>
                  </a:cxn>
                  <a:cxn ang="0">
                    <a:pos x="T4" y="T5"/>
                  </a:cxn>
                  <a:cxn ang="0">
                    <a:pos x="T6" y="T7"/>
                  </a:cxn>
                  <a:cxn ang="0">
                    <a:pos x="T8" y="T9"/>
                  </a:cxn>
                  <a:cxn ang="0">
                    <a:pos x="T10" y="T11"/>
                  </a:cxn>
                </a:cxnLst>
                <a:rect l="0" t="0" r="r" b="b"/>
                <a:pathLst>
                  <a:path w="150" h="48">
                    <a:moveTo>
                      <a:pt x="24" y="0"/>
                    </a:moveTo>
                    <a:cubicBezTo>
                      <a:pt x="11" y="0"/>
                      <a:pt x="0" y="10"/>
                      <a:pt x="0" y="24"/>
                    </a:cubicBezTo>
                    <a:cubicBezTo>
                      <a:pt x="0" y="37"/>
                      <a:pt x="11" y="48"/>
                      <a:pt x="24" y="48"/>
                    </a:cubicBezTo>
                    <a:cubicBezTo>
                      <a:pt x="29" y="48"/>
                      <a:pt x="33" y="46"/>
                      <a:pt x="37" y="44"/>
                    </a:cubicBezTo>
                    <a:cubicBezTo>
                      <a:pt x="45" y="41"/>
                      <a:pt x="82" y="12"/>
                      <a:pt x="109" y="10"/>
                    </a:cubicBezTo>
                    <a:cubicBezTo>
                      <a:pt x="137" y="9"/>
                      <a:pt x="150" y="20"/>
                      <a:pt x="150" y="21"/>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9" name="Freeform 75"/>
              <p:cNvSpPr>
                <a:spLocks/>
              </p:cNvSpPr>
              <p:nvPr/>
            </p:nvSpPr>
            <p:spPr bwMode="auto">
              <a:xfrm>
                <a:off x="1297" y="1556"/>
                <a:ext cx="82" cy="22"/>
              </a:xfrm>
              <a:custGeom>
                <a:avLst/>
                <a:gdLst>
                  <a:gd name="T0" fmla="*/ 0 w 113"/>
                  <a:gd name="T1" fmla="*/ 0 h 30"/>
                  <a:gd name="T2" fmla="*/ 57 w 113"/>
                  <a:gd name="T3" fmla="*/ 30 h 30"/>
                  <a:gd name="T4" fmla="*/ 113 w 113"/>
                  <a:gd name="T5" fmla="*/ 0 h 30"/>
                </a:gdLst>
                <a:ahLst/>
                <a:cxnLst>
                  <a:cxn ang="0">
                    <a:pos x="T0" y="T1"/>
                  </a:cxn>
                  <a:cxn ang="0">
                    <a:pos x="T2" y="T3"/>
                  </a:cxn>
                  <a:cxn ang="0">
                    <a:pos x="T4" y="T5"/>
                  </a:cxn>
                </a:cxnLst>
                <a:rect l="0" t="0" r="r" b="b"/>
                <a:pathLst>
                  <a:path w="113" h="30">
                    <a:moveTo>
                      <a:pt x="0" y="0"/>
                    </a:moveTo>
                    <a:cubicBezTo>
                      <a:pt x="12" y="18"/>
                      <a:pt x="33" y="30"/>
                      <a:pt x="57" y="30"/>
                    </a:cubicBezTo>
                    <a:cubicBezTo>
                      <a:pt x="80" y="30"/>
                      <a:pt x="101" y="18"/>
                      <a:pt x="113"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0" name="Freeform 76"/>
              <p:cNvSpPr>
                <a:spLocks/>
              </p:cNvSpPr>
              <p:nvPr/>
            </p:nvSpPr>
            <p:spPr bwMode="auto">
              <a:xfrm>
                <a:off x="1301" y="1480"/>
                <a:ext cx="74" cy="75"/>
              </a:xfrm>
              <a:custGeom>
                <a:avLst/>
                <a:gdLst>
                  <a:gd name="T0" fmla="*/ 0 w 74"/>
                  <a:gd name="T1" fmla="*/ 75 h 75"/>
                  <a:gd name="T2" fmla="*/ 74 w 74"/>
                  <a:gd name="T3" fmla="*/ 75 h 75"/>
                  <a:gd name="T4" fmla="*/ 40 w 74"/>
                  <a:gd name="T5" fmla="*/ 0 h 75"/>
                  <a:gd name="T6" fmla="*/ 0 w 74"/>
                  <a:gd name="T7" fmla="*/ 75 h 75"/>
                </a:gdLst>
                <a:ahLst/>
                <a:cxnLst>
                  <a:cxn ang="0">
                    <a:pos x="T0" y="T1"/>
                  </a:cxn>
                  <a:cxn ang="0">
                    <a:pos x="T2" y="T3"/>
                  </a:cxn>
                  <a:cxn ang="0">
                    <a:pos x="T4" y="T5"/>
                  </a:cxn>
                  <a:cxn ang="0">
                    <a:pos x="T6" y="T7"/>
                  </a:cxn>
                </a:cxnLst>
                <a:rect l="0" t="0" r="r" b="b"/>
                <a:pathLst>
                  <a:path w="74" h="75">
                    <a:moveTo>
                      <a:pt x="0" y="75"/>
                    </a:moveTo>
                    <a:lnTo>
                      <a:pt x="74" y="75"/>
                    </a:lnTo>
                    <a:lnTo>
                      <a:pt x="40" y="0"/>
                    </a:lnTo>
                    <a:lnTo>
                      <a:pt x="0" y="75"/>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1" name="Freeform 77"/>
              <p:cNvSpPr>
                <a:spLocks/>
              </p:cNvSpPr>
              <p:nvPr/>
            </p:nvSpPr>
            <p:spPr bwMode="auto">
              <a:xfrm>
                <a:off x="1255" y="1426"/>
                <a:ext cx="108" cy="50"/>
              </a:xfrm>
              <a:custGeom>
                <a:avLst/>
                <a:gdLst>
                  <a:gd name="T0" fmla="*/ 128 w 149"/>
                  <a:gd name="T1" fmla="*/ 18 h 69"/>
                  <a:gd name="T2" fmla="*/ 145 w 149"/>
                  <a:gd name="T3" fmla="*/ 48 h 69"/>
                  <a:gd name="T4" fmla="*/ 116 w 149"/>
                  <a:gd name="T5" fmla="*/ 65 h 69"/>
                  <a:gd name="T6" fmla="*/ 104 w 149"/>
                  <a:gd name="T7" fmla="*/ 59 h 69"/>
                  <a:gd name="T8" fmla="*/ 42 w 149"/>
                  <a:gd name="T9" fmla="*/ 8 h 69"/>
                  <a:gd name="T10" fmla="*/ 1 w 149"/>
                  <a:gd name="T11" fmla="*/ 9 h 69"/>
                </a:gdLst>
                <a:ahLst/>
                <a:cxnLst>
                  <a:cxn ang="0">
                    <a:pos x="T0" y="T1"/>
                  </a:cxn>
                  <a:cxn ang="0">
                    <a:pos x="T2" y="T3"/>
                  </a:cxn>
                  <a:cxn ang="0">
                    <a:pos x="T4" y="T5"/>
                  </a:cxn>
                  <a:cxn ang="0">
                    <a:pos x="T6" y="T7"/>
                  </a:cxn>
                  <a:cxn ang="0">
                    <a:pos x="T8" y="T9"/>
                  </a:cxn>
                  <a:cxn ang="0">
                    <a:pos x="T10" y="T11"/>
                  </a:cxn>
                </a:cxnLst>
                <a:rect l="0" t="0" r="r" b="b"/>
                <a:pathLst>
                  <a:path w="149" h="69">
                    <a:moveTo>
                      <a:pt x="128" y="18"/>
                    </a:moveTo>
                    <a:cubicBezTo>
                      <a:pt x="141" y="21"/>
                      <a:pt x="149" y="34"/>
                      <a:pt x="145" y="48"/>
                    </a:cubicBezTo>
                    <a:cubicBezTo>
                      <a:pt x="142" y="61"/>
                      <a:pt x="129" y="69"/>
                      <a:pt x="116" y="65"/>
                    </a:cubicBezTo>
                    <a:cubicBezTo>
                      <a:pt x="111" y="64"/>
                      <a:pt x="108" y="61"/>
                      <a:pt x="104" y="59"/>
                    </a:cubicBezTo>
                    <a:cubicBezTo>
                      <a:pt x="98" y="53"/>
                      <a:pt x="69" y="16"/>
                      <a:pt x="42" y="8"/>
                    </a:cubicBezTo>
                    <a:cubicBezTo>
                      <a:pt x="16" y="0"/>
                      <a:pt x="0" y="8"/>
                      <a:pt x="1" y="9"/>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93" name="Group 153"/>
            <p:cNvGrpSpPr>
              <a:grpSpLocks noChangeAspect="1"/>
            </p:cNvGrpSpPr>
            <p:nvPr/>
          </p:nvGrpSpPr>
          <p:grpSpPr bwMode="auto">
            <a:xfrm>
              <a:off x="1793511" y="1941267"/>
              <a:ext cx="414339" cy="412751"/>
              <a:chOff x="1133" y="1137"/>
              <a:chExt cx="261" cy="260"/>
            </a:xfrm>
          </p:grpSpPr>
          <p:sp>
            <p:nvSpPr>
              <p:cNvPr id="712" name="Oval 154"/>
              <p:cNvSpPr>
                <a:spLocks noChangeArrowheads="1"/>
              </p:cNvSpPr>
              <p:nvPr/>
            </p:nvSpPr>
            <p:spPr bwMode="auto">
              <a:xfrm>
                <a:off x="1210" y="1215"/>
                <a:ext cx="107" cy="10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3" name="Line 155"/>
              <p:cNvSpPr>
                <a:spLocks noChangeShapeType="1"/>
              </p:cNvSpPr>
              <p:nvPr/>
            </p:nvSpPr>
            <p:spPr bwMode="auto">
              <a:xfrm flipH="1" flipV="1">
                <a:off x="1171" y="1175"/>
                <a:ext cx="37" cy="36"/>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4" name="Line 156"/>
              <p:cNvSpPr>
                <a:spLocks noChangeShapeType="1"/>
              </p:cNvSpPr>
              <p:nvPr/>
            </p:nvSpPr>
            <p:spPr bwMode="auto">
              <a:xfrm flipV="1">
                <a:off x="1319" y="1175"/>
                <a:ext cx="38" cy="36"/>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5" name="Line 157"/>
              <p:cNvSpPr>
                <a:spLocks noChangeShapeType="1"/>
              </p:cNvSpPr>
              <p:nvPr/>
            </p:nvSpPr>
            <p:spPr bwMode="auto">
              <a:xfrm flipV="1">
                <a:off x="1264" y="1137"/>
                <a:ext cx="0" cy="52"/>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6" name="Line 158"/>
              <p:cNvSpPr>
                <a:spLocks noChangeShapeType="1"/>
              </p:cNvSpPr>
              <p:nvPr/>
            </p:nvSpPr>
            <p:spPr bwMode="auto">
              <a:xfrm>
                <a:off x="1264" y="1345"/>
                <a:ext cx="0" cy="52"/>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7" name="Line 159"/>
              <p:cNvSpPr>
                <a:spLocks noChangeShapeType="1"/>
              </p:cNvSpPr>
              <p:nvPr/>
            </p:nvSpPr>
            <p:spPr bwMode="auto">
              <a:xfrm>
                <a:off x="1319" y="1322"/>
                <a:ext cx="38" cy="3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8" name="Line 160"/>
              <p:cNvSpPr>
                <a:spLocks noChangeShapeType="1"/>
              </p:cNvSpPr>
              <p:nvPr/>
            </p:nvSpPr>
            <p:spPr bwMode="auto">
              <a:xfrm flipH="1">
                <a:off x="1171" y="1322"/>
                <a:ext cx="37" cy="3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9" name="Line 161"/>
              <p:cNvSpPr>
                <a:spLocks noChangeShapeType="1"/>
              </p:cNvSpPr>
              <p:nvPr/>
            </p:nvSpPr>
            <p:spPr bwMode="auto">
              <a:xfrm flipH="1">
                <a:off x="1133" y="1267"/>
                <a:ext cx="53"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0" name="Line 162"/>
              <p:cNvSpPr>
                <a:spLocks noChangeShapeType="1"/>
              </p:cNvSpPr>
              <p:nvPr/>
            </p:nvSpPr>
            <p:spPr bwMode="auto">
              <a:xfrm>
                <a:off x="1342" y="1267"/>
                <a:ext cx="52"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94" name="Group 191"/>
            <p:cNvGrpSpPr>
              <a:grpSpLocks noChangeAspect="1"/>
            </p:cNvGrpSpPr>
            <p:nvPr/>
          </p:nvGrpSpPr>
          <p:grpSpPr bwMode="auto">
            <a:xfrm>
              <a:off x="1801445" y="1357597"/>
              <a:ext cx="398462" cy="398463"/>
              <a:chOff x="1152" y="805"/>
              <a:chExt cx="251" cy="251"/>
            </a:xfrm>
          </p:grpSpPr>
          <p:sp>
            <p:nvSpPr>
              <p:cNvPr id="707" name="Freeform 192"/>
              <p:cNvSpPr>
                <a:spLocks/>
              </p:cNvSpPr>
              <p:nvPr/>
            </p:nvSpPr>
            <p:spPr bwMode="auto">
              <a:xfrm>
                <a:off x="1152" y="805"/>
                <a:ext cx="251" cy="251"/>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Lst>
                <a:ahLst/>
                <a:cxnLst>
                  <a:cxn ang="0">
                    <a:pos x="T0" y="T1"/>
                  </a:cxn>
                  <a:cxn ang="0">
                    <a:pos x="T2" y="T3"/>
                  </a:cxn>
                  <a:cxn ang="0">
                    <a:pos x="T4" y="T5"/>
                  </a:cxn>
                  <a:cxn ang="0">
                    <a:pos x="T6" y="T7"/>
                  </a:cxn>
                  <a:cxn ang="0">
                    <a:pos x="T8" y="T9"/>
                  </a:cxn>
                  <a:cxn ang="0">
                    <a:pos x="T10" y="T11"/>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8" name="Oval 193"/>
              <p:cNvSpPr>
                <a:spLocks noChangeArrowheads="1"/>
              </p:cNvSpPr>
              <p:nvPr/>
            </p:nvSpPr>
            <p:spPr bwMode="auto">
              <a:xfrm>
                <a:off x="1204" y="857"/>
                <a:ext cx="147" cy="14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9" name="Oval 194"/>
              <p:cNvSpPr>
                <a:spLocks noChangeArrowheads="1"/>
              </p:cNvSpPr>
              <p:nvPr/>
            </p:nvSpPr>
            <p:spPr bwMode="auto">
              <a:xfrm>
                <a:off x="1256" y="909"/>
                <a:ext cx="43" cy="43"/>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0" name="Line 195"/>
              <p:cNvSpPr>
                <a:spLocks noChangeShapeType="1"/>
              </p:cNvSpPr>
              <p:nvPr/>
            </p:nvSpPr>
            <p:spPr bwMode="auto">
              <a:xfrm flipV="1">
                <a:off x="1277" y="877"/>
                <a:ext cx="54" cy="53"/>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1" name="Freeform 196"/>
              <p:cNvSpPr>
                <a:spLocks/>
              </p:cNvSpPr>
              <p:nvPr/>
            </p:nvSpPr>
            <p:spPr bwMode="auto">
              <a:xfrm>
                <a:off x="1329" y="816"/>
                <a:ext cx="64" cy="62"/>
              </a:xfrm>
              <a:custGeom>
                <a:avLst/>
                <a:gdLst>
                  <a:gd name="T0" fmla="*/ 64 w 64"/>
                  <a:gd name="T1" fmla="*/ 30 h 62"/>
                  <a:gd name="T2" fmla="*/ 34 w 64"/>
                  <a:gd name="T3" fmla="*/ 30 h 62"/>
                  <a:gd name="T4" fmla="*/ 34 w 64"/>
                  <a:gd name="T5" fmla="*/ 0 h 62"/>
                  <a:gd name="T6" fmla="*/ 0 w 64"/>
                  <a:gd name="T7" fmla="*/ 31 h 62"/>
                  <a:gd name="T8" fmla="*/ 0 w 64"/>
                  <a:gd name="T9" fmla="*/ 62 h 62"/>
                  <a:gd name="T10" fmla="*/ 30 w 64"/>
                  <a:gd name="T11" fmla="*/ 62 h 62"/>
                  <a:gd name="T12" fmla="*/ 64 w 64"/>
                  <a:gd name="T13" fmla="*/ 30 h 62"/>
                </a:gdLst>
                <a:ahLst/>
                <a:cxnLst>
                  <a:cxn ang="0">
                    <a:pos x="T0" y="T1"/>
                  </a:cxn>
                  <a:cxn ang="0">
                    <a:pos x="T2" y="T3"/>
                  </a:cxn>
                  <a:cxn ang="0">
                    <a:pos x="T4" y="T5"/>
                  </a:cxn>
                  <a:cxn ang="0">
                    <a:pos x="T6" y="T7"/>
                  </a:cxn>
                  <a:cxn ang="0">
                    <a:pos x="T8" y="T9"/>
                  </a:cxn>
                  <a:cxn ang="0">
                    <a:pos x="T10" y="T11"/>
                  </a:cxn>
                  <a:cxn ang="0">
                    <a:pos x="T12" y="T13"/>
                  </a:cxn>
                </a:cxnLst>
                <a:rect l="0" t="0" r="r" b="b"/>
                <a:pathLst>
                  <a:path w="64" h="62">
                    <a:moveTo>
                      <a:pt x="64" y="30"/>
                    </a:moveTo>
                    <a:lnTo>
                      <a:pt x="34" y="30"/>
                    </a:lnTo>
                    <a:lnTo>
                      <a:pt x="34" y="0"/>
                    </a:lnTo>
                    <a:lnTo>
                      <a:pt x="0" y="31"/>
                    </a:lnTo>
                    <a:lnTo>
                      <a:pt x="0" y="62"/>
                    </a:lnTo>
                    <a:lnTo>
                      <a:pt x="30" y="62"/>
                    </a:lnTo>
                    <a:lnTo>
                      <a:pt x="64" y="3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95" name="Group 222"/>
            <p:cNvGrpSpPr>
              <a:grpSpLocks noChangeAspect="1"/>
            </p:cNvGrpSpPr>
            <p:nvPr/>
          </p:nvGrpSpPr>
          <p:grpSpPr bwMode="auto">
            <a:xfrm>
              <a:off x="1807001" y="813621"/>
              <a:ext cx="387350" cy="358776"/>
              <a:chOff x="1167" y="497"/>
              <a:chExt cx="244" cy="226"/>
            </a:xfrm>
          </p:grpSpPr>
          <p:sp>
            <p:nvSpPr>
              <p:cNvPr id="703" name="Freeform 223"/>
              <p:cNvSpPr>
                <a:spLocks/>
              </p:cNvSpPr>
              <p:nvPr/>
            </p:nvSpPr>
            <p:spPr bwMode="auto">
              <a:xfrm>
                <a:off x="1189" y="538"/>
                <a:ext cx="112" cy="112"/>
              </a:xfrm>
              <a:custGeom>
                <a:avLst/>
                <a:gdLst>
                  <a:gd name="T0" fmla="*/ 0 w 154"/>
                  <a:gd name="T1" fmla="*/ 154 h 154"/>
                  <a:gd name="T2" fmla="*/ 154 w 154"/>
                  <a:gd name="T3" fmla="*/ 0 h 154"/>
                </a:gdLst>
                <a:ahLst/>
                <a:cxnLst>
                  <a:cxn ang="0">
                    <a:pos x="T0" y="T1"/>
                  </a:cxn>
                  <a:cxn ang="0">
                    <a:pos x="T2" y="T3"/>
                  </a:cxn>
                </a:cxnLst>
                <a:rect l="0" t="0" r="r" b="b"/>
                <a:pathLst>
                  <a:path w="154" h="154">
                    <a:moveTo>
                      <a:pt x="0" y="154"/>
                    </a:moveTo>
                    <a:cubicBezTo>
                      <a:pt x="0" y="69"/>
                      <a:pt x="69" y="0"/>
                      <a:pt x="154"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4" name="Freeform 224"/>
              <p:cNvSpPr>
                <a:spLocks/>
              </p:cNvSpPr>
              <p:nvPr/>
            </p:nvSpPr>
            <p:spPr bwMode="auto">
              <a:xfrm>
                <a:off x="1265" y="507"/>
                <a:ext cx="38" cy="69"/>
              </a:xfrm>
              <a:custGeom>
                <a:avLst/>
                <a:gdLst>
                  <a:gd name="T0" fmla="*/ 0 w 38"/>
                  <a:gd name="T1" fmla="*/ 0 h 69"/>
                  <a:gd name="T2" fmla="*/ 38 w 38"/>
                  <a:gd name="T3" fmla="*/ 32 h 69"/>
                  <a:gd name="T4" fmla="*/ 7 w 38"/>
                  <a:gd name="T5" fmla="*/ 69 h 69"/>
                </a:gdLst>
                <a:ahLst/>
                <a:cxnLst>
                  <a:cxn ang="0">
                    <a:pos x="T0" y="T1"/>
                  </a:cxn>
                  <a:cxn ang="0">
                    <a:pos x="T2" y="T3"/>
                  </a:cxn>
                  <a:cxn ang="0">
                    <a:pos x="T4" y="T5"/>
                  </a:cxn>
                </a:cxnLst>
                <a:rect l="0" t="0" r="r" b="b"/>
                <a:pathLst>
                  <a:path w="38" h="69">
                    <a:moveTo>
                      <a:pt x="0" y="0"/>
                    </a:moveTo>
                    <a:lnTo>
                      <a:pt x="38" y="32"/>
                    </a:lnTo>
                    <a:lnTo>
                      <a:pt x="7" y="69"/>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5" name="Oval 225"/>
              <p:cNvSpPr>
                <a:spLocks noChangeArrowheads="1"/>
              </p:cNvSpPr>
              <p:nvPr/>
            </p:nvSpPr>
            <p:spPr bwMode="auto">
              <a:xfrm>
                <a:off x="1167" y="670"/>
                <a:ext cx="53" cy="53"/>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6" name="Rectangle 226"/>
              <p:cNvSpPr>
                <a:spLocks noChangeArrowheads="1"/>
              </p:cNvSpPr>
              <p:nvPr/>
            </p:nvSpPr>
            <p:spPr bwMode="auto">
              <a:xfrm>
                <a:off x="1325" y="497"/>
                <a:ext cx="86" cy="86"/>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96" name="Group 229"/>
            <p:cNvGrpSpPr>
              <a:grpSpLocks noChangeAspect="1"/>
            </p:cNvGrpSpPr>
            <p:nvPr/>
          </p:nvGrpSpPr>
          <p:grpSpPr bwMode="auto">
            <a:xfrm>
              <a:off x="1833195" y="241065"/>
              <a:ext cx="334963" cy="387351"/>
              <a:chOff x="1179" y="157"/>
              <a:chExt cx="211" cy="244"/>
            </a:xfrm>
          </p:grpSpPr>
          <p:sp>
            <p:nvSpPr>
              <p:cNvPr id="697" name="Freeform 230"/>
              <p:cNvSpPr>
                <a:spLocks/>
              </p:cNvSpPr>
              <p:nvPr/>
            </p:nvSpPr>
            <p:spPr bwMode="auto">
              <a:xfrm>
                <a:off x="1203" y="188"/>
                <a:ext cx="163" cy="213"/>
              </a:xfrm>
              <a:custGeom>
                <a:avLst/>
                <a:gdLst>
                  <a:gd name="T0" fmla="*/ 225 w 225"/>
                  <a:gd name="T1" fmla="*/ 0 h 293"/>
                  <a:gd name="T2" fmla="*/ 225 w 225"/>
                  <a:gd name="T3" fmla="*/ 269 h 293"/>
                  <a:gd name="T4" fmla="*/ 201 w 225"/>
                  <a:gd name="T5" fmla="*/ 293 h 293"/>
                  <a:gd name="T6" fmla="*/ 24 w 225"/>
                  <a:gd name="T7" fmla="*/ 293 h 293"/>
                  <a:gd name="T8" fmla="*/ 0 w 225"/>
                  <a:gd name="T9" fmla="*/ 269 h 293"/>
                  <a:gd name="T10" fmla="*/ 0 w 225"/>
                  <a:gd name="T11" fmla="*/ 2 h 293"/>
                </a:gdLst>
                <a:ahLst/>
                <a:cxnLst>
                  <a:cxn ang="0">
                    <a:pos x="T0" y="T1"/>
                  </a:cxn>
                  <a:cxn ang="0">
                    <a:pos x="T2" y="T3"/>
                  </a:cxn>
                  <a:cxn ang="0">
                    <a:pos x="T4" y="T5"/>
                  </a:cxn>
                  <a:cxn ang="0">
                    <a:pos x="T6" y="T7"/>
                  </a:cxn>
                  <a:cxn ang="0">
                    <a:pos x="T8" y="T9"/>
                  </a:cxn>
                  <a:cxn ang="0">
                    <a:pos x="T10" y="T11"/>
                  </a:cxn>
                </a:cxnLst>
                <a:rect l="0" t="0" r="r" b="b"/>
                <a:pathLst>
                  <a:path w="225" h="293">
                    <a:moveTo>
                      <a:pt x="225" y="0"/>
                    </a:moveTo>
                    <a:cubicBezTo>
                      <a:pt x="225" y="269"/>
                      <a:pt x="225" y="269"/>
                      <a:pt x="225" y="269"/>
                    </a:cubicBezTo>
                    <a:cubicBezTo>
                      <a:pt x="225" y="282"/>
                      <a:pt x="214" y="293"/>
                      <a:pt x="201" y="293"/>
                    </a:cubicBezTo>
                    <a:cubicBezTo>
                      <a:pt x="24" y="293"/>
                      <a:pt x="24" y="293"/>
                      <a:pt x="24" y="293"/>
                    </a:cubicBezTo>
                    <a:cubicBezTo>
                      <a:pt x="11" y="293"/>
                      <a:pt x="0" y="282"/>
                      <a:pt x="0" y="269"/>
                    </a:cubicBezTo>
                    <a:cubicBezTo>
                      <a:pt x="0" y="2"/>
                      <a:pt x="0" y="2"/>
                      <a:pt x="0" y="2"/>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8" name="Line 231"/>
              <p:cNvSpPr>
                <a:spLocks noChangeShapeType="1"/>
              </p:cNvSpPr>
              <p:nvPr/>
            </p:nvSpPr>
            <p:spPr bwMode="auto">
              <a:xfrm>
                <a:off x="1179" y="190"/>
                <a:ext cx="211"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9" name="Line 232"/>
              <p:cNvSpPr>
                <a:spLocks noChangeShapeType="1"/>
              </p:cNvSpPr>
              <p:nvPr/>
            </p:nvSpPr>
            <p:spPr bwMode="auto">
              <a:xfrm>
                <a:off x="1252" y="230"/>
                <a:ext cx="0" cy="12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0" name="Line 233"/>
              <p:cNvSpPr>
                <a:spLocks noChangeShapeType="1"/>
              </p:cNvSpPr>
              <p:nvPr/>
            </p:nvSpPr>
            <p:spPr bwMode="auto">
              <a:xfrm>
                <a:off x="1285" y="230"/>
                <a:ext cx="0" cy="12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1" name="Line 234"/>
              <p:cNvSpPr>
                <a:spLocks noChangeShapeType="1"/>
              </p:cNvSpPr>
              <p:nvPr/>
            </p:nvSpPr>
            <p:spPr bwMode="auto">
              <a:xfrm>
                <a:off x="1317" y="230"/>
                <a:ext cx="0" cy="12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2" name="Freeform 235"/>
              <p:cNvSpPr>
                <a:spLocks/>
              </p:cNvSpPr>
              <p:nvPr/>
            </p:nvSpPr>
            <p:spPr bwMode="auto">
              <a:xfrm>
                <a:off x="1252" y="157"/>
                <a:ext cx="65" cy="33"/>
              </a:xfrm>
              <a:custGeom>
                <a:avLst/>
                <a:gdLst>
                  <a:gd name="T0" fmla="*/ 90 w 90"/>
                  <a:gd name="T1" fmla="*/ 44 h 46"/>
                  <a:gd name="T2" fmla="*/ 90 w 90"/>
                  <a:gd name="T3" fmla="*/ 14 h 46"/>
                  <a:gd name="T4" fmla="*/ 76 w 90"/>
                  <a:gd name="T5" fmla="*/ 0 h 46"/>
                  <a:gd name="T6" fmla="*/ 14 w 90"/>
                  <a:gd name="T7" fmla="*/ 0 h 46"/>
                  <a:gd name="T8" fmla="*/ 0 w 90"/>
                  <a:gd name="T9" fmla="*/ 14 h 46"/>
                  <a:gd name="T10" fmla="*/ 0 w 90"/>
                  <a:gd name="T11" fmla="*/ 46 h 46"/>
                </a:gdLst>
                <a:ahLst/>
                <a:cxnLst>
                  <a:cxn ang="0">
                    <a:pos x="T0" y="T1"/>
                  </a:cxn>
                  <a:cxn ang="0">
                    <a:pos x="T2" y="T3"/>
                  </a:cxn>
                  <a:cxn ang="0">
                    <a:pos x="T4" y="T5"/>
                  </a:cxn>
                  <a:cxn ang="0">
                    <a:pos x="T6" y="T7"/>
                  </a:cxn>
                  <a:cxn ang="0">
                    <a:pos x="T8" y="T9"/>
                  </a:cxn>
                  <a:cxn ang="0">
                    <a:pos x="T10" y="T11"/>
                  </a:cxn>
                </a:cxnLst>
                <a:rect l="0" t="0" r="r" b="b"/>
                <a:pathLst>
                  <a:path w="90" h="46">
                    <a:moveTo>
                      <a:pt x="90" y="44"/>
                    </a:moveTo>
                    <a:cubicBezTo>
                      <a:pt x="90" y="14"/>
                      <a:pt x="90" y="14"/>
                      <a:pt x="90" y="14"/>
                    </a:cubicBezTo>
                    <a:cubicBezTo>
                      <a:pt x="90" y="6"/>
                      <a:pt x="84" y="0"/>
                      <a:pt x="76" y="0"/>
                    </a:cubicBezTo>
                    <a:cubicBezTo>
                      <a:pt x="14" y="0"/>
                      <a:pt x="14" y="0"/>
                      <a:pt x="14" y="0"/>
                    </a:cubicBezTo>
                    <a:cubicBezTo>
                      <a:pt x="6" y="0"/>
                      <a:pt x="0" y="6"/>
                      <a:pt x="0" y="14"/>
                    </a:cubicBezTo>
                    <a:cubicBezTo>
                      <a:pt x="0" y="46"/>
                      <a:pt x="0" y="46"/>
                      <a:pt x="0" y="46"/>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748" name="Group 747"/>
          <p:cNvGrpSpPr/>
          <p:nvPr/>
        </p:nvGrpSpPr>
        <p:grpSpPr>
          <a:xfrm>
            <a:off x="-9966387" y="305228"/>
            <a:ext cx="389629" cy="4021197"/>
            <a:chOff x="1273034" y="309564"/>
            <a:chExt cx="397602" cy="4103480"/>
          </a:xfrm>
        </p:grpSpPr>
        <p:grpSp>
          <p:nvGrpSpPr>
            <p:cNvPr id="749" name="Group 31"/>
            <p:cNvGrpSpPr>
              <a:grpSpLocks noChangeAspect="1"/>
            </p:cNvGrpSpPr>
            <p:nvPr/>
          </p:nvGrpSpPr>
          <p:grpSpPr bwMode="auto">
            <a:xfrm>
              <a:off x="1273034" y="3079105"/>
              <a:ext cx="397602" cy="289750"/>
              <a:chOff x="3795" y="2113"/>
              <a:chExt cx="247" cy="180"/>
            </a:xfrm>
          </p:grpSpPr>
          <p:sp>
            <p:nvSpPr>
              <p:cNvPr id="791" name="Rectangle 32"/>
              <p:cNvSpPr>
                <a:spLocks noChangeArrowheads="1"/>
              </p:cNvSpPr>
              <p:nvPr/>
            </p:nvSpPr>
            <p:spPr bwMode="auto">
              <a:xfrm>
                <a:off x="3795" y="2146"/>
                <a:ext cx="245" cy="147"/>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2" name="Rectangle 33"/>
              <p:cNvSpPr>
                <a:spLocks noChangeArrowheads="1"/>
              </p:cNvSpPr>
              <p:nvPr/>
            </p:nvSpPr>
            <p:spPr bwMode="auto">
              <a:xfrm>
                <a:off x="3893" y="2210"/>
                <a:ext cx="49" cy="33"/>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3" name="Line 34"/>
              <p:cNvSpPr>
                <a:spLocks noChangeShapeType="1"/>
              </p:cNvSpPr>
              <p:nvPr/>
            </p:nvSpPr>
            <p:spPr bwMode="auto">
              <a:xfrm flipH="1" flipV="1">
                <a:off x="3795" y="2179"/>
                <a:ext cx="98" cy="51"/>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4" name="Line 35"/>
              <p:cNvSpPr>
                <a:spLocks noChangeShapeType="1"/>
              </p:cNvSpPr>
              <p:nvPr/>
            </p:nvSpPr>
            <p:spPr bwMode="auto">
              <a:xfrm flipV="1">
                <a:off x="3943" y="2179"/>
                <a:ext cx="99" cy="51"/>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5" name="Freeform 36"/>
              <p:cNvSpPr>
                <a:spLocks/>
              </p:cNvSpPr>
              <p:nvPr/>
            </p:nvSpPr>
            <p:spPr bwMode="auto">
              <a:xfrm>
                <a:off x="3876" y="2113"/>
                <a:ext cx="84" cy="33"/>
              </a:xfrm>
              <a:custGeom>
                <a:avLst/>
                <a:gdLst>
                  <a:gd name="T0" fmla="*/ 116 w 116"/>
                  <a:gd name="T1" fmla="*/ 45 h 45"/>
                  <a:gd name="T2" fmla="*/ 116 w 116"/>
                  <a:gd name="T3" fmla="*/ 17 h 45"/>
                  <a:gd name="T4" fmla="*/ 99 w 116"/>
                  <a:gd name="T5" fmla="*/ 0 h 45"/>
                  <a:gd name="T6" fmla="*/ 17 w 116"/>
                  <a:gd name="T7" fmla="*/ 0 h 45"/>
                  <a:gd name="T8" fmla="*/ 0 w 116"/>
                  <a:gd name="T9" fmla="*/ 17 h 45"/>
                  <a:gd name="T10" fmla="*/ 0 w 116"/>
                  <a:gd name="T11" fmla="*/ 45 h 45"/>
                </a:gdLst>
                <a:ahLst/>
                <a:cxnLst>
                  <a:cxn ang="0">
                    <a:pos x="T0" y="T1"/>
                  </a:cxn>
                  <a:cxn ang="0">
                    <a:pos x="T2" y="T3"/>
                  </a:cxn>
                  <a:cxn ang="0">
                    <a:pos x="T4" y="T5"/>
                  </a:cxn>
                  <a:cxn ang="0">
                    <a:pos x="T6" y="T7"/>
                  </a:cxn>
                  <a:cxn ang="0">
                    <a:pos x="T8" y="T9"/>
                  </a:cxn>
                  <a:cxn ang="0">
                    <a:pos x="T10" y="T11"/>
                  </a:cxn>
                </a:cxnLst>
                <a:rect l="0" t="0" r="r" b="b"/>
                <a:pathLst>
                  <a:path w="116" h="45">
                    <a:moveTo>
                      <a:pt x="116" y="45"/>
                    </a:moveTo>
                    <a:cubicBezTo>
                      <a:pt x="116" y="17"/>
                      <a:pt x="116" y="17"/>
                      <a:pt x="116" y="17"/>
                    </a:cubicBezTo>
                    <a:cubicBezTo>
                      <a:pt x="116" y="7"/>
                      <a:pt x="108" y="0"/>
                      <a:pt x="99" y="0"/>
                    </a:cubicBezTo>
                    <a:cubicBezTo>
                      <a:pt x="17" y="0"/>
                      <a:pt x="17" y="0"/>
                      <a:pt x="17" y="0"/>
                    </a:cubicBezTo>
                    <a:cubicBezTo>
                      <a:pt x="7" y="0"/>
                      <a:pt x="0" y="7"/>
                      <a:pt x="0" y="17"/>
                    </a:cubicBezTo>
                    <a:cubicBezTo>
                      <a:pt x="0" y="45"/>
                      <a:pt x="0" y="45"/>
                      <a:pt x="0" y="45"/>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50" name="Group 39"/>
            <p:cNvGrpSpPr>
              <a:grpSpLocks noChangeAspect="1"/>
            </p:cNvGrpSpPr>
            <p:nvPr/>
          </p:nvGrpSpPr>
          <p:grpSpPr bwMode="auto">
            <a:xfrm>
              <a:off x="1291828" y="3558718"/>
              <a:ext cx="360014" cy="365892"/>
              <a:chOff x="3796" y="2078"/>
              <a:chExt cx="245" cy="249"/>
            </a:xfrm>
          </p:grpSpPr>
          <p:sp>
            <p:nvSpPr>
              <p:cNvPr id="786" name="Rectangle 40"/>
              <p:cNvSpPr>
                <a:spLocks noChangeArrowheads="1"/>
              </p:cNvSpPr>
              <p:nvPr/>
            </p:nvSpPr>
            <p:spPr bwMode="auto">
              <a:xfrm>
                <a:off x="3879" y="2164"/>
                <a:ext cx="161" cy="161"/>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7" name="Freeform 41"/>
              <p:cNvSpPr>
                <a:spLocks/>
              </p:cNvSpPr>
              <p:nvPr/>
            </p:nvSpPr>
            <p:spPr bwMode="auto">
              <a:xfrm>
                <a:off x="3801" y="2081"/>
                <a:ext cx="240" cy="83"/>
              </a:xfrm>
              <a:custGeom>
                <a:avLst/>
                <a:gdLst>
                  <a:gd name="T0" fmla="*/ 240 w 240"/>
                  <a:gd name="T1" fmla="*/ 81 h 83"/>
                  <a:gd name="T2" fmla="*/ 160 w 240"/>
                  <a:gd name="T3" fmla="*/ 0 h 83"/>
                  <a:gd name="T4" fmla="*/ 0 w 240"/>
                  <a:gd name="T5" fmla="*/ 0 h 83"/>
                  <a:gd name="T6" fmla="*/ 78 w 240"/>
                  <a:gd name="T7" fmla="*/ 83 h 83"/>
                </a:gdLst>
                <a:ahLst/>
                <a:cxnLst>
                  <a:cxn ang="0">
                    <a:pos x="T0" y="T1"/>
                  </a:cxn>
                  <a:cxn ang="0">
                    <a:pos x="T2" y="T3"/>
                  </a:cxn>
                  <a:cxn ang="0">
                    <a:pos x="T4" y="T5"/>
                  </a:cxn>
                  <a:cxn ang="0">
                    <a:pos x="T6" y="T7"/>
                  </a:cxn>
                </a:cxnLst>
                <a:rect l="0" t="0" r="r" b="b"/>
                <a:pathLst>
                  <a:path w="240" h="83">
                    <a:moveTo>
                      <a:pt x="240" y="81"/>
                    </a:moveTo>
                    <a:lnTo>
                      <a:pt x="160" y="0"/>
                    </a:lnTo>
                    <a:lnTo>
                      <a:pt x="0" y="0"/>
                    </a:lnTo>
                    <a:lnTo>
                      <a:pt x="78" y="83"/>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8" name="Freeform 42"/>
              <p:cNvSpPr>
                <a:spLocks/>
              </p:cNvSpPr>
              <p:nvPr/>
            </p:nvSpPr>
            <p:spPr bwMode="auto">
              <a:xfrm>
                <a:off x="3796" y="2078"/>
                <a:ext cx="82" cy="249"/>
              </a:xfrm>
              <a:custGeom>
                <a:avLst/>
                <a:gdLst>
                  <a:gd name="T0" fmla="*/ 0 w 82"/>
                  <a:gd name="T1" fmla="*/ 0 h 249"/>
                  <a:gd name="T2" fmla="*/ 0 w 82"/>
                  <a:gd name="T3" fmla="*/ 166 h 249"/>
                  <a:gd name="T4" fmla="*/ 82 w 82"/>
                  <a:gd name="T5" fmla="*/ 249 h 249"/>
                </a:gdLst>
                <a:ahLst/>
                <a:cxnLst>
                  <a:cxn ang="0">
                    <a:pos x="T0" y="T1"/>
                  </a:cxn>
                  <a:cxn ang="0">
                    <a:pos x="T2" y="T3"/>
                  </a:cxn>
                  <a:cxn ang="0">
                    <a:pos x="T4" y="T5"/>
                  </a:cxn>
                </a:cxnLst>
                <a:rect l="0" t="0" r="r" b="b"/>
                <a:pathLst>
                  <a:path w="82" h="249">
                    <a:moveTo>
                      <a:pt x="0" y="0"/>
                    </a:moveTo>
                    <a:lnTo>
                      <a:pt x="0" y="166"/>
                    </a:lnTo>
                    <a:lnTo>
                      <a:pt x="82" y="249"/>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9" name="Line 43"/>
              <p:cNvSpPr>
                <a:spLocks noChangeShapeType="1"/>
              </p:cNvSpPr>
              <p:nvPr/>
            </p:nvSpPr>
            <p:spPr bwMode="auto">
              <a:xfrm>
                <a:off x="3887" y="2081"/>
                <a:ext cx="78" cy="83"/>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0" name="Line 44"/>
              <p:cNvSpPr>
                <a:spLocks noChangeShapeType="1"/>
              </p:cNvSpPr>
              <p:nvPr/>
            </p:nvSpPr>
            <p:spPr bwMode="auto">
              <a:xfrm flipH="1">
                <a:off x="3924" y="2120"/>
                <a:ext cx="74"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51" name="Group 47"/>
            <p:cNvGrpSpPr>
              <a:grpSpLocks noChangeAspect="1"/>
            </p:cNvGrpSpPr>
            <p:nvPr/>
          </p:nvGrpSpPr>
          <p:grpSpPr bwMode="auto">
            <a:xfrm>
              <a:off x="1285035" y="4114475"/>
              <a:ext cx="373601" cy="298569"/>
              <a:chOff x="3798" y="2107"/>
              <a:chExt cx="239" cy="191"/>
            </a:xfrm>
          </p:grpSpPr>
          <p:sp>
            <p:nvSpPr>
              <p:cNvPr id="783" name="Freeform 48"/>
              <p:cNvSpPr>
                <a:spLocks/>
              </p:cNvSpPr>
              <p:nvPr/>
            </p:nvSpPr>
            <p:spPr bwMode="auto">
              <a:xfrm>
                <a:off x="3798" y="2107"/>
                <a:ext cx="239" cy="191"/>
              </a:xfrm>
              <a:custGeom>
                <a:avLst/>
                <a:gdLst>
                  <a:gd name="T0" fmla="*/ 0 w 239"/>
                  <a:gd name="T1" fmla="*/ 17 h 191"/>
                  <a:gd name="T2" fmla="*/ 63 w 239"/>
                  <a:gd name="T3" fmla="*/ 17 h 191"/>
                  <a:gd name="T4" fmla="*/ 81 w 239"/>
                  <a:gd name="T5" fmla="*/ 0 h 191"/>
                  <a:gd name="T6" fmla="*/ 157 w 239"/>
                  <a:gd name="T7" fmla="*/ 0 h 191"/>
                  <a:gd name="T8" fmla="*/ 176 w 239"/>
                  <a:gd name="T9" fmla="*/ 17 h 191"/>
                  <a:gd name="T10" fmla="*/ 239 w 239"/>
                  <a:gd name="T11" fmla="*/ 17 h 191"/>
                  <a:gd name="T12" fmla="*/ 239 w 239"/>
                  <a:gd name="T13" fmla="*/ 191 h 191"/>
                  <a:gd name="T14" fmla="*/ 0 w 239"/>
                  <a:gd name="T15" fmla="*/ 191 h 191"/>
                  <a:gd name="T16" fmla="*/ 0 w 239"/>
                  <a:gd name="T17" fmla="*/ 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91">
                    <a:moveTo>
                      <a:pt x="0" y="17"/>
                    </a:moveTo>
                    <a:lnTo>
                      <a:pt x="63" y="17"/>
                    </a:lnTo>
                    <a:lnTo>
                      <a:pt x="81" y="0"/>
                    </a:lnTo>
                    <a:lnTo>
                      <a:pt x="157" y="0"/>
                    </a:lnTo>
                    <a:lnTo>
                      <a:pt x="176" y="17"/>
                    </a:lnTo>
                    <a:lnTo>
                      <a:pt x="239" y="17"/>
                    </a:lnTo>
                    <a:lnTo>
                      <a:pt x="239" y="191"/>
                    </a:lnTo>
                    <a:lnTo>
                      <a:pt x="0" y="191"/>
                    </a:lnTo>
                    <a:lnTo>
                      <a:pt x="0" y="17"/>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4" name="Oval 49"/>
              <p:cNvSpPr>
                <a:spLocks noChangeArrowheads="1"/>
              </p:cNvSpPr>
              <p:nvPr/>
            </p:nvSpPr>
            <p:spPr bwMode="auto">
              <a:xfrm>
                <a:off x="3862" y="2155"/>
                <a:ext cx="112" cy="112"/>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5" name="Oval 50"/>
              <p:cNvSpPr>
                <a:spLocks noChangeArrowheads="1"/>
              </p:cNvSpPr>
              <p:nvPr/>
            </p:nvSpPr>
            <p:spPr bwMode="auto">
              <a:xfrm>
                <a:off x="3824" y="2151"/>
                <a:ext cx="9" cy="9"/>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52" name="Group 80"/>
            <p:cNvGrpSpPr>
              <a:grpSpLocks noChangeAspect="1"/>
            </p:cNvGrpSpPr>
            <p:nvPr/>
          </p:nvGrpSpPr>
          <p:grpSpPr bwMode="auto">
            <a:xfrm>
              <a:off x="1292448" y="2649529"/>
              <a:ext cx="358775" cy="239713"/>
              <a:chOff x="836" y="1659"/>
              <a:chExt cx="226" cy="151"/>
            </a:xfrm>
          </p:grpSpPr>
          <p:sp>
            <p:nvSpPr>
              <p:cNvPr id="781" name="Freeform 81"/>
              <p:cNvSpPr>
                <a:spLocks/>
              </p:cNvSpPr>
              <p:nvPr/>
            </p:nvSpPr>
            <p:spPr bwMode="auto">
              <a:xfrm>
                <a:off x="836" y="1659"/>
                <a:ext cx="226" cy="151"/>
              </a:xfrm>
              <a:custGeom>
                <a:avLst/>
                <a:gdLst>
                  <a:gd name="T0" fmla="*/ 0 w 226"/>
                  <a:gd name="T1" fmla="*/ 0 h 151"/>
                  <a:gd name="T2" fmla="*/ 226 w 226"/>
                  <a:gd name="T3" fmla="*/ 76 h 151"/>
                  <a:gd name="T4" fmla="*/ 0 w 226"/>
                  <a:gd name="T5" fmla="*/ 151 h 151"/>
                  <a:gd name="T6" fmla="*/ 26 w 226"/>
                  <a:gd name="T7" fmla="*/ 76 h 151"/>
                  <a:gd name="T8" fmla="*/ 0 w 226"/>
                  <a:gd name="T9" fmla="*/ 0 h 151"/>
                </a:gdLst>
                <a:ahLst/>
                <a:cxnLst>
                  <a:cxn ang="0">
                    <a:pos x="T0" y="T1"/>
                  </a:cxn>
                  <a:cxn ang="0">
                    <a:pos x="T2" y="T3"/>
                  </a:cxn>
                  <a:cxn ang="0">
                    <a:pos x="T4" y="T5"/>
                  </a:cxn>
                  <a:cxn ang="0">
                    <a:pos x="T6" y="T7"/>
                  </a:cxn>
                  <a:cxn ang="0">
                    <a:pos x="T8" y="T9"/>
                  </a:cxn>
                </a:cxnLst>
                <a:rect l="0" t="0" r="r" b="b"/>
                <a:pathLst>
                  <a:path w="226" h="151">
                    <a:moveTo>
                      <a:pt x="0" y="0"/>
                    </a:moveTo>
                    <a:lnTo>
                      <a:pt x="226" y="76"/>
                    </a:lnTo>
                    <a:lnTo>
                      <a:pt x="0" y="151"/>
                    </a:lnTo>
                    <a:lnTo>
                      <a:pt x="26" y="76"/>
                    </a:lnTo>
                    <a:lnTo>
                      <a:pt x="0"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2" name="Line 82"/>
              <p:cNvSpPr>
                <a:spLocks noChangeShapeType="1"/>
              </p:cNvSpPr>
              <p:nvPr/>
            </p:nvSpPr>
            <p:spPr bwMode="auto">
              <a:xfrm>
                <a:off x="862" y="1735"/>
                <a:ext cx="197"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53" name="Group 131"/>
            <p:cNvGrpSpPr>
              <a:grpSpLocks noChangeAspect="1"/>
            </p:cNvGrpSpPr>
            <p:nvPr/>
          </p:nvGrpSpPr>
          <p:grpSpPr bwMode="auto">
            <a:xfrm>
              <a:off x="1301179" y="2154866"/>
              <a:ext cx="341313" cy="304800"/>
              <a:chOff x="825" y="1339"/>
              <a:chExt cx="215" cy="192"/>
            </a:xfrm>
          </p:grpSpPr>
          <p:sp>
            <p:nvSpPr>
              <p:cNvPr id="776" name="Freeform 132"/>
              <p:cNvSpPr>
                <a:spLocks/>
              </p:cNvSpPr>
              <p:nvPr/>
            </p:nvSpPr>
            <p:spPr bwMode="auto">
              <a:xfrm>
                <a:off x="825" y="1339"/>
                <a:ext cx="215" cy="192"/>
              </a:xfrm>
              <a:custGeom>
                <a:avLst/>
                <a:gdLst>
                  <a:gd name="T0" fmla="*/ 215 w 215"/>
                  <a:gd name="T1" fmla="*/ 121 h 192"/>
                  <a:gd name="T2" fmla="*/ 215 w 215"/>
                  <a:gd name="T3" fmla="*/ 0 h 192"/>
                  <a:gd name="T4" fmla="*/ 0 w 215"/>
                  <a:gd name="T5" fmla="*/ 0 h 192"/>
                  <a:gd name="T6" fmla="*/ 0 w 215"/>
                  <a:gd name="T7" fmla="*/ 146 h 192"/>
                  <a:gd name="T8" fmla="*/ 31 w 215"/>
                  <a:gd name="T9" fmla="*/ 146 h 192"/>
                  <a:gd name="T10" fmla="*/ 31 w 215"/>
                  <a:gd name="T11" fmla="*/ 192 h 192"/>
                  <a:gd name="T12" fmla="*/ 77 w 215"/>
                  <a:gd name="T13" fmla="*/ 146 h 192"/>
                  <a:gd name="T14" fmla="*/ 122 w 215"/>
                  <a:gd name="T15" fmla="*/ 146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92">
                    <a:moveTo>
                      <a:pt x="215" y="121"/>
                    </a:moveTo>
                    <a:lnTo>
                      <a:pt x="215" y="0"/>
                    </a:lnTo>
                    <a:lnTo>
                      <a:pt x="0" y="0"/>
                    </a:lnTo>
                    <a:lnTo>
                      <a:pt x="0" y="146"/>
                    </a:lnTo>
                    <a:lnTo>
                      <a:pt x="31" y="146"/>
                    </a:lnTo>
                    <a:lnTo>
                      <a:pt x="31" y="192"/>
                    </a:lnTo>
                    <a:lnTo>
                      <a:pt x="77" y="146"/>
                    </a:lnTo>
                    <a:lnTo>
                      <a:pt x="122" y="146"/>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7" name="Line 133"/>
              <p:cNvSpPr>
                <a:spLocks noChangeShapeType="1"/>
              </p:cNvSpPr>
              <p:nvPr/>
            </p:nvSpPr>
            <p:spPr bwMode="auto">
              <a:xfrm>
                <a:off x="945" y="1485"/>
                <a:ext cx="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8" name="Freeform 134"/>
              <p:cNvSpPr>
                <a:spLocks/>
              </p:cNvSpPr>
              <p:nvPr/>
            </p:nvSpPr>
            <p:spPr bwMode="auto">
              <a:xfrm>
                <a:off x="947" y="1460"/>
                <a:ext cx="93" cy="25"/>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9" name="Freeform 135"/>
              <p:cNvSpPr>
                <a:spLocks/>
              </p:cNvSpPr>
              <p:nvPr/>
            </p:nvSpPr>
            <p:spPr bwMode="auto">
              <a:xfrm>
                <a:off x="879" y="1380"/>
                <a:ext cx="77" cy="61"/>
              </a:xfrm>
              <a:custGeom>
                <a:avLst/>
                <a:gdLst>
                  <a:gd name="T0" fmla="*/ 77 w 77"/>
                  <a:gd name="T1" fmla="*/ 61 h 61"/>
                  <a:gd name="T2" fmla="*/ 0 w 77"/>
                  <a:gd name="T3" fmla="*/ 61 h 61"/>
                  <a:gd name="T4" fmla="*/ 0 w 77"/>
                  <a:gd name="T5" fmla="*/ 0 h 61"/>
                  <a:gd name="T6" fmla="*/ 77 w 77"/>
                  <a:gd name="T7" fmla="*/ 0 h 61"/>
                  <a:gd name="T8" fmla="*/ 77 w 77"/>
                  <a:gd name="T9" fmla="*/ 19 h 61"/>
                  <a:gd name="T10" fmla="*/ 77 w 77"/>
                  <a:gd name="T11" fmla="*/ 61 h 61"/>
                </a:gdLst>
                <a:ahLst/>
                <a:cxnLst>
                  <a:cxn ang="0">
                    <a:pos x="T0" y="T1"/>
                  </a:cxn>
                  <a:cxn ang="0">
                    <a:pos x="T2" y="T3"/>
                  </a:cxn>
                  <a:cxn ang="0">
                    <a:pos x="T4" y="T5"/>
                  </a:cxn>
                  <a:cxn ang="0">
                    <a:pos x="T6" y="T7"/>
                  </a:cxn>
                  <a:cxn ang="0">
                    <a:pos x="T8" y="T9"/>
                  </a:cxn>
                  <a:cxn ang="0">
                    <a:pos x="T10" y="T11"/>
                  </a:cxn>
                </a:cxnLst>
                <a:rect l="0" t="0" r="r" b="b"/>
                <a:pathLst>
                  <a:path w="77" h="61">
                    <a:moveTo>
                      <a:pt x="77" y="61"/>
                    </a:moveTo>
                    <a:lnTo>
                      <a:pt x="0" y="61"/>
                    </a:lnTo>
                    <a:lnTo>
                      <a:pt x="0" y="0"/>
                    </a:lnTo>
                    <a:lnTo>
                      <a:pt x="77" y="0"/>
                    </a:lnTo>
                    <a:lnTo>
                      <a:pt x="77" y="19"/>
                    </a:lnTo>
                    <a:lnTo>
                      <a:pt x="77" y="61"/>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0" name="Freeform 136"/>
              <p:cNvSpPr>
                <a:spLocks/>
              </p:cNvSpPr>
              <p:nvPr/>
            </p:nvSpPr>
            <p:spPr bwMode="auto">
              <a:xfrm>
                <a:off x="956" y="1384"/>
                <a:ext cx="30" cy="56"/>
              </a:xfrm>
              <a:custGeom>
                <a:avLst/>
                <a:gdLst>
                  <a:gd name="T0" fmla="*/ 0 w 30"/>
                  <a:gd name="T1" fmla="*/ 39 h 56"/>
                  <a:gd name="T2" fmla="*/ 30 w 30"/>
                  <a:gd name="T3" fmla="*/ 56 h 56"/>
                  <a:gd name="T4" fmla="*/ 30 w 30"/>
                  <a:gd name="T5" fmla="*/ 0 h 56"/>
                  <a:gd name="T6" fmla="*/ 0 w 30"/>
                  <a:gd name="T7" fmla="*/ 15 h 56"/>
                </a:gdLst>
                <a:ahLst/>
                <a:cxnLst>
                  <a:cxn ang="0">
                    <a:pos x="T0" y="T1"/>
                  </a:cxn>
                  <a:cxn ang="0">
                    <a:pos x="T2" y="T3"/>
                  </a:cxn>
                  <a:cxn ang="0">
                    <a:pos x="T4" y="T5"/>
                  </a:cxn>
                  <a:cxn ang="0">
                    <a:pos x="T6" y="T7"/>
                  </a:cxn>
                </a:cxnLst>
                <a:rect l="0" t="0" r="r" b="b"/>
                <a:pathLst>
                  <a:path w="30" h="56">
                    <a:moveTo>
                      <a:pt x="0" y="39"/>
                    </a:moveTo>
                    <a:lnTo>
                      <a:pt x="30" y="56"/>
                    </a:lnTo>
                    <a:lnTo>
                      <a:pt x="30" y="0"/>
                    </a:lnTo>
                    <a:lnTo>
                      <a:pt x="0" y="15"/>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54" name="Group 753"/>
            <p:cNvGrpSpPr/>
            <p:nvPr/>
          </p:nvGrpSpPr>
          <p:grpSpPr>
            <a:xfrm>
              <a:off x="1278160" y="1715765"/>
              <a:ext cx="387350" cy="249238"/>
              <a:chOff x="1319213" y="1714500"/>
              <a:chExt cx="387350" cy="249238"/>
            </a:xfrm>
          </p:grpSpPr>
          <p:sp>
            <p:nvSpPr>
              <p:cNvPr id="770" name="Oval 183"/>
              <p:cNvSpPr>
                <a:spLocks noChangeArrowheads="1"/>
              </p:cNvSpPr>
              <p:nvPr/>
            </p:nvSpPr>
            <p:spPr bwMode="auto">
              <a:xfrm>
                <a:off x="1614488" y="1831975"/>
                <a:ext cx="80963" cy="80963"/>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1" name="Freeform 184"/>
              <p:cNvSpPr>
                <a:spLocks/>
              </p:cNvSpPr>
              <p:nvPr/>
            </p:nvSpPr>
            <p:spPr bwMode="auto">
              <a:xfrm>
                <a:off x="1601788" y="1912938"/>
                <a:ext cx="104775" cy="50800"/>
              </a:xfrm>
              <a:custGeom>
                <a:avLst/>
                <a:gdLst>
                  <a:gd name="T0" fmla="*/ 0 w 91"/>
                  <a:gd name="T1" fmla="*/ 45 h 45"/>
                  <a:gd name="T2" fmla="*/ 46 w 91"/>
                  <a:gd name="T3" fmla="*/ 0 h 45"/>
                  <a:gd name="T4" fmla="*/ 91 w 91"/>
                  <a:gd name="T5" fmla="*/ 45 h 45"/>
                </a:gdLst>
                <a:ahLst/>
                <a:cxnLst>
                  <a:cxn ang="0">
                    <a:pos x="T0" y="T1"/>
                  </a:cxn>
                  <a:cxn ang="0">
                    <a:pos x="T2" y="T3"/>
                  </a:cxn>
                  <a:cxn ang="0">
                    <a:pos x="T4" y="T5"/>
                  </a:cxn>
                </a:cxnLst>
                <a:rect l="0" t="0" r="r" b="b"/>
                <a:pathLst>
                  <a:path w="91" h="45">
                    <a:moveTo>
                      <a:pt x="0" y="45"/>
                    </a:moveTo>
                    <a:cubicBezTo>
                      <a:pt x="0" y="20"/>
                      <a:pt x="21" y="0"/>
                      <a:pt x="46" y="0"/>
                    </a:cubicBezTo>
                    <a:cubicBezTo>
                      <a:pt x="71" y="0"/>
                      <a:pt x="91" y="20"/>
                      <a:pt x="91" y="45"/>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2" name="Oval 185"/>
              <p:cNvSpPr>
                <a:spLocks noChangeArrowheads="1"/>
              </p:cNvSpPr>
              <p:nvPr/>
            </p:nvSpPr>
            <p:spPr bwMode="auto">
              <a:xfrm>
                <a:off x="1331913" y="1714500"/>
                <a:ext cx="79375" cy="79375"/>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3" name="Freeform 186"/>
              <p:cNvSpPr>
                <a:spLocks/>
              </p:cNvSpPr>
              <p:nvPr/>
            </p:nvSpPr>
            <p:spPr bwMode="auto">
              <a:xfrm>
                <a:off x="1319213" y="1793875"/>
                <a:ext cx="104775" cy="52388"/>
              </a:xfrm>
              <a:custGeom>
                <a:avLst/>
                <a:gdLst>
                  <a:gd name="T0" fmla="*/ 0 w 92"/>
                  <a:gd name="T1" fmla="*/ 46 h 46"/>
                  <a:gd name="T2" fmla="*/ 46 w 92"/>
                  <a:gd name="T3" fmla="*/ 0 h 46"/>
                  <a:gd name="T4" fmla="*/ 92 w 92"/>
                  <a:gd name="T5" fmla="*/ 46 h 46"/>
                </a:gdLst>
                <a:ahLst/>
                <a:cxnLst>
                  <a:cxn ang="0">
                    <a:pos x="T0" y="T1"/>
                  </a:cxn>
                  <a:cxn ang="0">
                    <a:pos x="T2" y="T3"/>
                  </a:cxn>
                  <a:cxn ang="0">
                    <a:pos x="T4" y="T5"/>
                  </a:cxn>
                </a:cxnLst>
                <a:rect l="0" t="0" r="r" b="b"/>
                <a:pathLst>
                  <a:path w="92" h="46">
                    <a:moveTo>
                      <a:pt x="0" y="46"/>
                    </a:moveTo>
                    <a:cubicBezTo>
                      <a:pt x="0" y="21"/>
                      <a:pt x="21" y="0"/>
                      <a:pt x="46" y="0"/>
                    </a:cubicBezTo>
                    <a:cubicBezTo>
                      <a:pt x="71" y="0"/>
                      <a:pt x="92" y="21"/>
                      <a:pt x="92" y="46"/>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4" name="Freeform 187"/>
              <p:cNvSpPr>
                <a:spLocks/>
              </p:cNvSpPr>
              <p:nvPr/>
            </p:nvSpPr>
            <p:spPr bwMode="auto">
              <a:xfrm>
                <a:off x="1462088" y="1714500"/>
                <a:ext cx="244475" cy="55563"/>
              </a:xfrm>
              <a:custGeom>
                <a:avLst/>
                <a:gdLst>
                  <a:gd name="T0" fmla="*/ 24 w 154"/>
                  <a:gd name="T1" fmla="*/ 0 h 35"/>
                  <a:gd name="T2" fmla="*/ 24 w 154"/>
                  <a:gd name="T3" fmla="*/ 18 h 35"/>
                  <a:gd name="T4" fmla="*/ 0 w 154"/>
                  <a:gd name="T5" fmla="*/ 35 h 35"/>
                  <a:gd name="T6" fmla="*/ 24 w 154"/>
                  <a:gd name="T7" fmla="*/ 35 h 35"/>
                  <a:gd name="T8" fmla="*/ 33 w 154"/>
                  <a:gd name="T9" fmla="*/ 35 h 35"/>
                  <a:gd name="T10" fmla="*/ 154 w 154"/>
                  <a:gd name="T11" fmla="*/ 35 h 35"/>
                  <a:gd name="T12" fmla="*/ 154 w 154"/>
                  <a:gd name="T13" fmla="*/ 0 h 35"/>
                  <a:gd name="T14" fmla="*/ 24 w 154"/>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24" y="0"/>
                    </a:moveTo>
                    <a:lnTo>
                      <a:pt x="24" y="18"/>
                    </a:lnTo>
                    <a:lnTo>
                      <a:pt x="0" y="35"/>
                    </a:lnTo>
                    <a:lnTo>
                      <a:pt x="24" y="35"/>
                    </a:lnTo>
                    <a:lnTo>
                      <a:pt x="33" y="35"/>
                    </a:lnTo>
                    <a:lnTo>
                      <a:pt x="154" y="35"/>
                    </a:lnTo>
                    <a:lnTo>
                      <a:pt x="154" y="0"/>
                    </a:lnTo>
                    <a:lnTo>
                      <a:pt x="24"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5" name="Freeform 188"/>
              <p:cNvSpPr>
                <a:spLocks/>
              </p:cNvSpPr>
              <p:nvPr/>
            </p:nvSpPr>
            <p:spPr bwMode="auto">
              <a:xfrm>
                <a:off x="1319213" y="1908175"/>
                <a:ext cx="244475" cy="55563"/>
              </a:xfrm>
              <a:custGeom>
                <a:avLst/>
                <a:gdLst>
                  <a:gd name="T0" fmla="*/ 131 w 154"/>
                  <a:gd name="T1" fmla="*/ 35 h 35"/>
                  <a:gd name="T2" fmla="*/ 131 w 154"/>
                  <a:gd name="T3" fmla="*/ 17 h 35"/>
                  <a:gd name="T4" fmla="*/ 154 w 154"/>
                  <a:gd name="T5" fmla="*/ 0 h 35"/>
                  <a:gd name="T6" fmla="*/ 131 w 154"/>
                  <a:gd name="T7" fmla="*/ 0 h 35"/>
                  <a:gd name="T8" fmla="*/ 121 w 154"/>
                  <a:gd name="T9" fmla="*/ 0 h 35"/>
                  <a:gd name="T10" fmla="*/ 0 w 154"/>
                  <a:gd name="T11" fmla="*/ 0 h 35"/>
                  <a:gd name="T12" fmla="*/ 0 w 154"/>
                  <a:gd name="T13" fmla="*/ 35 h 35"/>
                  <a:gd name="T14" fmla="*/ 131 w 15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131" y="35"/>
                    </a:moveTo>
                    <a:lnTo>
                      <a:pt x="131" y="17"/>
                    </a:lnTo>
                    <a:lnTo>
                      <a:pt x="154" y="0"/>
                    </a:lnTo>
                    <a:lnTo>
                      <a:pt x="131" y="0"/>
                    </a:lnTo>
                    <a:lnTo>
                      <a:pt x="121" y="0"/>
                    </a:lnTo>
                    <a:lnTo>
                      <a:pt x="0" y="0"/>
                    </a:lnTo>
                    <a:lnTo>
                      <a:pt x="0" y="35"/>
                    </a:lnTo>
                    <a:lnTo>
                      <a:pt x="131" y="35"/>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55" name="Group 238"/>
            <p:cNvGrpSpPr>
              <a:grpSpLocks noChangeAspect="1"/>
            </p:cNvGrpSpPr>
            <p:nvPr/>
          </p:nvGrpSpPr>
          <p:grpSpPr bwMode="auto">
            <a:xfrm>
              <a:off x="1278964" y="1289376"/>
              <a:ext cx="385766" cy="236540"/>
              <a:chOff x="818" y="788"/>
              <a:chExt cx="243" cy="149"/>
            </a:xfrm>
          </p:grpSpPr>
          <p:sp>
            <p:nvSpPr>
              <p:cNvPr id="765" name="Oval 239"/>
              <p:cNvSpPr>
                <a:spLocks noChangeArrowheads="1"/>
              </p:cNvSpPr>
              <p:nvPr/>
            </p:nvSpPr>
            <p:spPr bwMode="auto">
              <a:xfrm>
                <a:off x="849" y="902"/>
                <a:ext cx="35" cy="35"/>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6" name="Oval 240"/>
              <p:cNvSpPr>
                <a:spLocks noChangeArrowheads="1"/>
              </p:cNvSpPr>
              <p:nvPr/>
            </p:nvSpPr>
            <p:spPr bwMode="auto">
              <a:xfrm>
                <a:off x="962" y="902"/>
                <a:ext cx="35" cy="35"/>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7" name="Line 241"/>
              <p:cNvSpPr>
                <a:spLocks noChangeShapeType="1"/>
              </p:cNvSpPr>
              <p:nvPr/>
            </p:nvSpPr>
            <p:spPr bwMode="auto">
              <a:xfrm>
                <a:off x="884" y="919"/>
                <a:ext cx="78"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8" name="Freeform 242"/>
              <p:cNvSpPr>
                <a:spLocks/>
              </p:cNvSpPr>
              <p:nvPr/>
            </p:nvSpPr>
            <p:spPr bwMode="auto">
              <a:xfrm>
                <a:off x="980" y="805"/>
                <a:ext cx="81" cy="114"/>
              </a:xfrm>
              <a:custGeom>
                <a:avLst/>
                <a:gdLst>
                  <a:gd name="T0" fmla="*/ 17 w 81"/>
                  <a:gd name="T1" fmla="*/ 114 h 114"/>
                  <a:gd name="T2" fmla="*/ 81 w 81"/>
                  <a:gd name="T3" fmla="*/ 114 h 114"/>
                  <a:gd name="T4" fmla="*/ 81 w 81"/>
                  <a:gd name="T5" fmla="*/ 65 h 114"/>
                  <a:gd name="T6" fmla="*/ 49 w 81"/>
                  <a:gd name="T7" fmla="*/ 0 h 114"/>
                  <a:gd name="T8" fmla="*/ 0 w 81"/>
                  <a:gd name="T9" fmla="*/ 0 h 114"/>
                </a:gdLst>
                <a:ahLst/>
                <a:cxnLst>
                  <a:cxn ang="0">
                    <a:pos x="T0" y="T1"/>
                  </a:cxn>
                  <a:cxn ang="0">
                    <a:pos x="T2" y="T3"/>
                  </a:cxn>
                  <a:cxn ang="0">
                    <a:pos x="T4" y="T5"/>
                  </a:cxn>
                  <a:cxn ang="0">
                    <a:pos x="T6" y="T7"/>
                  </a:cxn>
                  <a:cxn ang="0">
                    <a:pos x="T8" y="T9"/>
                  </a:cxn>
                </a:cxnLst>
                <a:rect l="0" t="0" r="r" b="b"/>
                <a:pathLst>
                  <a:path w="81" h="114">
                    <a:moveTo>
                      <a:pt x="17" y="114"/>
                    </a:moveTo>
                    <a:lnTo>
                      <a:pt x="81" y="114"/>
                    </a:lnTo>
                    <a:lnTo>
                      <a:pt x="81" y="65"/>
                    </a:lnTo>
                    <a:lnTo>
                      <a:pt x="49" y="0"/>
                    </a:lnTo>
                    <a:lnTo>
                      <a:pt x="0"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9" name="Freeform 243"/>
              <p:cNvSpPr>
                <a:spLocks/>
              </p:cNvSpPr>
              <p:nvPr/>
            </p:nvSpPr>
            <p:spPr bwMode="auto">
              <a:xfrm>
                <a:off x="818" y="788"/>
                <a:ext cx="162" cy="131"/>
              </a:xfrm>
              <a:custGeom>
                <a:avLst/>
                <a:gdLst>
                  <a:gd name="T0" fmla="*/ 162 w 162"/>
                  <a:gd name="T1" fmla="*/ 114 h 131"/>
                  <a:gd name="T2" fmla="*/ 162 w 162"/>
                  <a:gd name="T3" fmla="*/ 0 h 131"/>
                  <a:gd name="T4" fmla="*/ 0 w 162"/>
                  <a:gd name="T5" fmla="*/ 0 h 131"/>
                  <a:gd name="T6" fmla="*/ 0 w 162"/>
                  <a:gd name="T7" fmla="*/ 131 h 131"/>
                  <a:gd name="T8" fmla="*/ 31 w 162"/>
                  <a:gd name="T9" fmla="*/ 131 h 131"/>
                </a:gdLst>
                <a:ahLst/>
                <a:cxnLst>
                  <a:cxn ang="0">
                    <a:pos x="T0" y="T1"/>
                  </a:cxn>
                  <a:cxn ang="0">
                    <a:pos x="T2" y="T3"/>
                  </a:cxn>
                  <a:cxn ang="0">
                    <a:pos x="T4" y="T5"/>
                  </a:cxn>
                  <a:cxn ang="0">
                    <a:pos x="T6" y="T7"/>
                  </a:cxn>
                  <a:cxn ang="0">
                    <a:pos x="T8" y="T9"/>
                  </a:cxn>
                </a:cxnLst>
                <a:rect l="0" t="0" r="r" b="b"/>
                <a:pathLst>
                  <a:path w="162" h="131">
                    <a:moveTo>
                      <a:pt x="162" y="114"/>
                    </a:moveTo>
                    <a:lnTo>
                      <a:pt x="162" y="0"/>
                    </a:lnTo>
                    <a:lnTo>
                      <a:pt x="0" y="0"/>
                    </a:lnTo>
                    <a:lnTo>
                      <a:pt x="0" y="131"/>
                    </a:lnTo>
                    <a:lnTo>
                      <a:pt x="31" y="131"/>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56" name="Group 246"/>
            <p:cNvGrpSpPr>
              <a:grpSpLocks noChangeAspect="1"/>
            </p:cNvGrpSpPr>
            <p:nvPr/>
          </p:nvGrpSpPr>
          <p:grpSpPr bwMode="auto">
            <a:xfrm>
              <a:off x="1280541" y="740735"/>
              <a:ext cx="382588" cy="358779"/>
              <a:chOff x="817" y="462"/>
              <a:chExt cx="241" cy="226"/>
            </a:xfrm>
          </p:grpSpPr>
          <p:sp>
            <p:nvSpPr>
              <p:cNvPr id="760" name="Freeform 247"/>
              <p:cNvSpPr>
                <a:spLocks/>
              </p:cNvSpPr>
              <p:nvPr/>
            </p:nvSpPr>
            <p:spPr bwMode="auto">
              <a:xfrm>
                <a:off x="817" y="462"/>
                <a:ext cx="241" cy="121"/>
              </a:xfrm>
              <a:custGeom>
                <a:avLst/>
                <a:gdLst>
                  <a:gd name="T0" fmla="*/ 0 w 333"/>
                  <a:gd name="T1" fmla="*/ 167 h 167"/>
                  <a:gd name="T2" fmla="*/ 166 w 333"/>
                  <a:gd name="T3" fmla="*/ 0 h 167"/>
                  <a:gd name="T4" fmla="*/ 333 w 333"/>
                  <a:gd name="T5" fmla="*/ 167 h 167"/>
                </a:gdLst>
                <a:ahLst/>
                <a:cxnLst>
                  <a:cxn ang="0">
                    <a:pos x="T0" y="T1"/>
                  </a:cxn>
                  <a:cxn ang="0">
                    <a:pos x="T2" y="T3"/>
                  </a:cxn>
                  <a:cxn ang="0">
                    <a:pos x="T4" y="T5"/>
                  </a:cxn>
                </a:cxnLst>
                <a:rect l="0" t="0" r="r" b="b"/>
                <a:pathLst>
                  <a:path w="333" h="167">
                    <a:moveTo>
                      <a:pt x="0" y="167"/>
                    </a:moveTo>
                    <a:cubicBezTo>
                      <a:pt x="0" y="75"/>
                      <a:pt x="74" y="0"/>
                      <a:pt x="166" y="0"/>
                    </a:cubicBezTo>
                    <a:cubicBezTo>
                      <a:pt x="258" y="0"/>
                      <a:pt x="333" y="75"/>
                      <a:pt x="333" y="167"/>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1" name="Freeform 248"/>
              <p:cNvSpPr>
                <a:spLocks/>
              </p:cNvSpPr>
              <p:nvPr/>
            </p:nvSpPr>
            <p:spPr bwMode="auto">
              <a:xfrm>
                <a:off x="817" y="547"/>
                <a:ext cx="80"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4"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2" name="Freeform 249"/>
              <p:cNvSpPr>
                <a:spLocks/>
              </p:cNvSpPr>
              <p:nvPr/>
            </p:nvSpPr>
            <p:spPr bwMode="auto">
              <a:xfrm>
                <a:off x="897" y="547"/>
                <a:ext cx="80"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5"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3" name="Freeform 250"/>
              <p:cNvSpPr>
                <a:spLocks/>
              </p:cNvSpPr>
              <p:nvPr/>
            </p:nvSpPr>
            <p:spPr bwMode="auto">
              <a:xfrm>
                <a:off x="884" y="551"/>
                <a:ext cx="54" cy="137"/>
              </a:xfrm>
              <a:custGeom>
                <a:avLst/>
                <a:gdLst>
                  <a:gd name="T0" fmla="*/ 75 w 75"/>
                  <a:gd name="T1" fmla="*/ 0 h 190"/>
                  <a:gd name="T2" fmla="*/ 75 w 75"/>
                  <a:gd name="T3" fmla="*/ 153 h 190"/>
                  <a:gd name="T4" fmla="*/ 38 w 75"/>
                  <a:gd name="T5" fmla="*/ 190 h 190"/>
                  <a:gd name="T6" fmla="*/ 0 w 75"/>
                  <a:gd name="T7" fmla="*/ 153 h 190"/>
                  <a:gd name="T8" fmla="*/ 0 w 75"/>
                  <a:gd name="T9" fmla="*/ 131 h 190"/>
                </a:gdLst>
                <a:ahLst/>
                <a:cxnLst>
                  <a:cxn ang="0">
                    <a:pos x="T0" y="T1"/>
                  </a:cxn>
                  <a:cxn ang="0">
                    <a:pos x="T2" y="T3"/>
                  </a:cxn>
                  <a:cxn ang="0">
                    <a:pos x="T4" y="T5"/>
                  </a:cxn>
                  <a:cxn ang="0">
                    <a:pos x="T6" y="T7"/>
                  </a:cxn>
                  <a:cxn ang="0">
                    <a:pos x="T8" y="T9"/>
                  </a:cxn>
                </a:cxnLst>
                <a:rect l="0" t="0" r="r" b="b"/>
                <a:pathLst>
                  <a:path w="75" h="190">
                    <a:moveTo>
                      <a:pt x="75" y="0"/>
                    </a:moveTo>
                    <a:cubicBezTo>
                      <a:pt x="75" y="153"/>
                      <a:pt x="75" y="153"/>
                      <a:pt x="75" y="153"/>
                    </a:cubicBezTo>
                    <a:cubicBezTo>
                      <a:pt x="75" y="174"/>
                      <a:pt x="58" y="190"/>
                      <a:pt x="38" y="190"/>
                    </a:cubicBezTo>
                    <a:cubicBezTo>
                      <a:pt x="17" y="190"/>
                      <a:pt x="0" y="174"/>
                      <a:pt x="0" y="153"/>
                    </a:cubicBezTo>
                    <a:cubicBezTo>
                      <a:pt x="0" y="131"/>
                      <a:pt x="0" y="131"/>
                      <a:pt x="0" y="131"/>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4" name="Freeform 251"/>
              <p:cNvSpPr>
                <a:spLocks/>
              </p:cNvSpPr>
              <p:nvPr/>
            </p:nvSpPr>
            <p:spPr bwMode="auto">
              <a:xfrm>
                <a:off x="977" y="547"/>
                <a:ext cx="81"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5"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57" name="Group 254"/>
            <p:cNvGrpSpPr>
              <a:grpSpLocks noChangeAspect="1"/>
            </p:cNvGrpSpPr>
            <p:nvPr/>
          </p:nvGrpSpPr>
          <p:grpSpPr bwMode="auto">
            <a:xfrm>
              <a:off x="1278954" y="309564"/>
              <a:ext cx="385763" cy="241301"/>
              <a:chOff x="808" y="183"/>
              <a:chExt cx="243" cy="152"/>
            </a:xfrm>
          </p:grpSpPr>
          <p:sp>
            <p:nvSpPr>
              <p:cNvPr id="758" name="Freeform 255"/>
              <p:cNvSpPr>
                <a:spLocks/>
              </p:cNvSpPr>
              <p:nvPr/>
            </p:nvSpPr>
            <p:spPr bwMode="auto">
              <a:xfrm>
                <a:off x="808" y="209"/>
                <a:ext cx="188" cy="115"/>
              </a:xfrm>
              <a:custGeom>
                <a:avLst/>
                <a:gdLst>
                  <a:gd name="T0" fmla="*/ 0 w 188"/>
                  <a:gd name="T1" fmla="*/ 0 h 115"/>
                  <a:gd name="T2" fmla="*/ 188 w 188"/>
                  <a:gd name="T3" fmla="*/ 0 h 115"/>
                  <a:gd name="T4" fmla="*/ 188 w 188"/>
                  <a:gd name="T5" fmla="*/ 115 h 115"/>
                  <a:gd name="T6" fmla="*/ 17 w 188"/>
                  <a:gd name="T7" fmla="*/ 115 h 115"/>
                  <a:gd name="T8" fmla="*/ 17 w 188"/>
                  <a:gd name="T9" fmla="*/ 46 h 115"/>
                  <a:gd name="T10" fmla="*/ 0 w 188"/>
                  <a:gd name="T11" fmla="*/ 28 h 115"/>
                  <a:gd name="T12" fmla="*/ 0 w 188"/>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88" h="115">
                    <a:moveTo>
                      <a:pt x="0" y="0"/>
                    </a:moveTo>
                    <a:lnTo>
                      <a:pt x="188" y="0"/>
                    </a:lnTo>
                    <a:lnTo>
                      <a:pt x="188" y="115"/>
                    </a:lnTo>
                    <a:lnTo>
                      <a:pt x="17" y="115"/>
                    </a:lnTo>
                    <a:lnTo>
                      <a:pt x="17" y="46"/>
                    </a:lnTo>
                    <a:lnTo>
                      <a:pt x="0" y="28"/>
                    </a:lnTo>
                    <a:lnTo>
                      <a:pt x="0"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9" name="Freeform 256"/>
              <p:cNvSpPr>
                <a:spLocks/>
              </p:cNvSpPr>
              <p:nvPr/>
            </p:nvSpPr>
            <p:spPr bwMode="auto">
              <a:xfrm>
                <a:off x="996" y="183"/>
                <a:ext cx="55" cy="152"/>
              </a:xfrm>
              <a:custGeom>
                <a:avLst/>
                <a:gdLst>
                  <a:gd name="T0" fmla="*/ 0 w 55"/>
                  <a:gd name="T1" fmla="*/ 55 h 152"/>
                  <a:gd name="T2" fmla="*/ 55 w 55"/>
                  <a:gd name="T3" fmla="*/ 0 h 152"/>
                  <a:gd name="T4" fmla="*/ 55 w 55"/>
                  <a:gd name="T5" fmla="*/ 152 h 152"/>
                  <a:gd name="T6" fmla="*/ 2 w 55"/>
                  <a:gd name="T7" fmla="*/ 98 h 152"/>
                </a:gdLst>
                <a:ahLst/>
                <a:cxnLst>
                  <a:cxn ang="0">
                    <a:pos x="T0" y="T1"/>
                  </a:cxn>
                  <a:cxn ang="0">
                    <a:pos x="T2" y="T3"/>
                  </a:cxn>
                  <a:cxn ang="0">
                    <a:pos x="T4" y="T5"/>
                  </a:cxn>
                  <a:cxn ang="0">
                    <a:pos x="T6" y="T7"/>
                  </a:cxn>
                </a:cxnLst>
                <a:rect l="0" t="0" r="r" b="b"/>
                <a:pathLst>
                  <a:path w="55" h="152">
                    <a:moveTo>
                      <a:pt x="0" y="55"/>
                    </a:moveTo>
                    <a:lnTo>
                      <a:pt x="55" y="0"/>
                    </a:lnTo>
                    <a:lnTo>
                      <a:pt x="55" y="152"/>
                    </a:lnTo>
                    <a:lnTo>
                      <a:pt x="2" y="98"/>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796" name="Group 795"/>
          <p:cNvGrpSpPr/>
          <p:nvPr/>
        </p:nvGrpSpPr>
        <p:grpSpPr>
          <a:xfrm>
            <a:off x="-10471250" y="250795"/>
            <a:ext cx="381742" cy="4075631"/>
            <a:chOff x="730213" y="254022"/>
            <a:chExt cx="389553" cy="4159032"/>
          </a:xfrm>
        </p:grpSpPr>
        <p:grpSp>
          <p:nvGrpSpPr>
            <p:cNvPr id="797" name="Group 796"/>
            <p:cNvGrpSpPr>
              <a:grpSpLocks noChangeAspect="1"/>
            </p:cNvGrpSpPr>
            <p:nvPr/>
          </p:nvGrpSpPr>
          <p:grpSpPr bwMode="auto">
            <a:xfrm>
              <a:off x="765627" y="4017061"/>
              <a:ext cx="318725" cy="395993"/>
              <a:chOff x="3818" y="2080"/>
              <a:chExt cx="198" cy="246"/>
            </a:xfrm>
          </p:grpSpPr>
          <p:sp>
            <p:nvSpPr>
              <p:cNvPr id="837" name="Freeform 18"/>
              <p:cNvSpPr>
                <a:spLocks/>
              </p:cNvSpPr>
              <p:nvPr/>
            </p:nvSpPr>
            <p:spPr bwMode="auto">
              <a:xfrm>
                <a:off x="3852" y="2080"/>
                <a:ext cx="82" cy="66"/>
              </a:xfrm>
              <a:custGeom>
                <a:avLst/>
                <a:gdLst>
                  <a:gd name="T0" fmla="*/ 114 w 114"/>
                  <a:gd name="T1" fmla="*/ 91 h 91"/>
                  <a:gd name="T2" fmla="*/ 114 w 114"/>
                  <a:gd name="T3" fmla="*/ 57 h 91"/>
                  <a:gd name="T4" fmla="*/ 57 w 114"/>
                  <a:gd name="T5" fmla="*/ 0 h 91"/>
                  <a:gd name="T6" fmla="*/ 0 w 114"/>
                  <a:gd name="T7" fmla="*/ 57 h 91"/>
                  <a:gd name="T8" fmla="*/ 0 w 114"/>
                  <a:gd name="T9" fmla="*/ 91 h 91"/>
                </a:gdLst>
                <a:ahLst/>
                <a:cxnLst>
                  <a:cxn ang="0">
                    <a:pos x="T0" y="T1"/>
                  </a:cxn>
                  <a:cxn ang="0">
                    <a:pos x="T2" y="T3"/>
                  </a:cxn>
                  <a:cxn ang="0">
                    <a:pos x="T4" y="T5"/>
                  </a:cxn>
                  <a:cxn ang="0">
                    <a:pos x="T6" y="T7"/>
                  </a:cxn>
                  <a:cxn ang="0">
                    <a:pos x="T8" y="T9"/>
                  </a:cxn>
                </a:cxnLst>
                <a:rect l="0" t="0" r="r" b="b"/>
                <a:pathLst>
                  <a:path w="114" h="91">
                    <a:moveTo>
                      <a:pt x="114" y="91"/>
                    </a:moveTo>
                    <a:cubicBezTo>
                      <a:pt x="114" y="57"/>
                      <a:pt x="114" y="57"/>
                      <a:pt x="114" y="57"/>
                    </a:cubicBezTo>
                    <a:cubicBezTo>
                      <a:pt x="114" y="26"/>
                      <a:pt x="88" y="0"/>
                      <a:pt x="57" y="0"/>
                    </a:cubicBezTo>
                    <a:cubicBezTo>
                      <a:pt x="25" y="0"/>
                      <a:pt x="0" y="26"/>
                      <a:pt x="0" y="57"/>
                    </a:cubicBezTo>
                    <a:cubicBezTo>
                      <a:pt x="0" y="91"/>
                      <a:pt x="0" y="91"/>
                      <a:pt x="0" y="91"/>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8" name="Freeform 19"/>
              <p:cNvSpPr>
                <a:spLocks/>
              </p:cNvSpPr>
              <p:nvPr/>
            </p:nvSpPr>
            <p:spPr bwMode="auto">
              <a:xfrm>
                <a:off x="3919" y="2080"/>
                <a:ext cx="63" cy="66"/>
              </a:xfrm>
              <a:custGeom>
                <a:avLst/>
                <a:gdLst>
                  <a:gd name="T0" fmla="*/ 0 w 86"/>
                  <a:gd name="T1" fmla="*/ 9 h 91"/>
                  <a:gd name="T2" fmla="*/ 29 w 86"/>
                  <a:gd name="T3" fmla="*/ 0 h 91"/>
                  <a:gd name="T4" fmla="*/ 86 w 86"/>
                  <a:gd name="T5" fmla="*/ 57 h 91"/>
                  <a:gd name="T6" fmla="*/ 86 w 86"/>
                  <a:gd name="T7" fmla="*/ 91 h 91"/>
                </a:gdLst>
                <a:ahLst/>
                <a:cxnLst>
                  <a:cxn ang="0">
                    <a:pos x="T0" y="T1"/>
                  </a:cxn>
                  <a:cxn ang="0">
                    <a:pos x="T2" y="T3"/>
                  </a:cxn>
                  <a:cxn ang="0">
                    <a:pos x="T4" y="T5"/>
                  </a:cxn>
                  <a:cxn ang="0">
                    <a:pos x="T6" y="T7"/>
                  </a:cxn>
                </a:cxnLst>
                <a:rect l="0" t="0" r="r" b="b"/>
                <a:pathLst>
                  <a:path w="86" h="91">
                    <a:moveTo>
                      <a:pt x="0" y="9"/>
                    </a:moveTo>
                    <a:cubicBezTo>
                      <a:pt x="8" y="3"/>
                      <a:pt x="18" y="0"/>
                      <a:pt x="29" y="0"/>
                    </a:cubicBezTo>
                    <a:cubicBezTo>
                      <a:pt x="61" y="0"/>
                      <a:pt x="86" y="26"/>
                      <a:pt x="86" y="57"/>
                    </a:cubicBezTo>
                    <a:cubicBezTo>
                      <a:pt x="86" y="91"/>
                      <a:pt x="86" y="91"/>
                      <a:pt x="86" y="91"/>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9" name="Freeform 20"/>
              <p:cNvSpPr>
                <a:spLocks/>
              </p:cNvSpPr>
              <p:nvPr/>
            </p:nvSpPr>
            <p:spPr bwMode="auto">
              <a:xfrm>
                <a:off x="3818" y="2146"/>
                <a:ext cx="198" cy="180"/>
              </a:xfrm>
              <a:custGeom>
                <a:avLst/>
                <a:gdLst>
                  <a:gd name="T0" fmla="*/ 239 w 275"/>
                  <a:gd name="T1" fmla="*/ 249 h 249"/>
                  <a:gd name="T2" fmla="*/ 37 w 275"/>
                  <a:gd name="T3" fmla="*/ 249 h 249"/>
                  <a:gd name="T4" fmla="*/ 0 w 275"/>
                  <a:gd name="T5" fmla="*/ 212 h 249"/>
                  <a:gd name="T6" fmla="*/ 0 w 275"/>
                  <a:gd name="T7" fmla="*/ 0 h 249"/>
                  <a:gd name="T8" fmla="*/ 275 w 275"/>
                  <a:gd name="T9" fmla="*/ 0 h 249"/>
                  <a:gd name="T10" fmla="*/ 275 w 275"/>
                  <a:gd name="T11" fmla="*/ 212 h 249"/>
                  <a:gd name="T12" fmla="*/ 239 w 275"/>
                  <a:gd name="T13" fmla="*/ 249 h 249"/>
                  <a:gd name="T14" fmla="*/ 202 w 275"/>
                  <a:gd name="T15" fmla="*/ 212 h 249"/>
                  <a:gd name="T16" fmla="*/ 203 w 275"/>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249">
                    <a:moveTo>
                      <a:pt x="239" y="249"/>
                    </a:moveTo>
                    <a:cubicBezTo>
                      <a:pt x="37" y="249"/>
                      <a:pt x="37" y="249"/>
                      <a:pt x="37" y="249"/>
                    </a:cubicBezTo>
                    <a:cubicBezTo>
                      <a:pt x="17" y="249"/>
                      <a:pt x="0" y="232"/>
                      <a:pt x="0" y="212"/>
                    </a:cubicBezTo>
                    <a:cubicBezTo>
                      <a:pt x="0" y="0"/>
                      <a:pt x="0" y="0"/>
                      <a:pt x="0" y="0"/>
                    </a:cubicBezTo>
                    <a:cubicBezTo>
                      <a:pt x="275" y="0"/>
                      <a:pt x="275" y="0"/>
                      <a:pt x="275" y="0"/>
                    </a:cubicBezTo>
                    <a:cubicBezTo>
                      <a:pt x="275" y="212"/>
                      <a:pt x="275" y="212"/>
                      <a:pt x="275" y="212"/>
                    </a:cubicBezTo>
                    <a:cubicBezTo>
                      <a:pt x="275" y="232"/>
                      <a:pt x="259" y="249"/>
                      <a:pt x="239" y="249"/>
                    </a:cubicBezTo>
                    <a:cubicBezTo>
                      <a:pt x="219" y="249"/>
                      <a:pt x="202" y="232"/>
                      <a:pt x="202" y="212"/>
                    </a:cubicBezTo>
                    <a:cubicBezTo>
                      <a:pt x="203" y="0"/>
                      <a:pt x="203" y="0"/>
                      <a:pt x="203"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98" name="Group 23"/>
            <p:cNvGrpSpPr>
              <a:grpSpLocks noChangeAspect="1"/>
            </p:cNvGrpSpPr>
            <p:nvPr/>
          </p:nvGrpSpPr>
          <p:grpSpPr bwMode="auto">
            <a:xfrm>
              <a:off x="730213" y="3477440"/>
              <a:ext cx="389553" cy="334822"/>
              <a:chOff x="3796" y="2099"/>
              <a:chExt cx="242" cy="208"/>
            </a:xfrm>
          </p:grpSpPr>
          <p:sp>
            <p:nvSpPr>
              <p:cNvPr id="832" name="Freeform 24"/>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3" name="Line 25"/>
              <p:cNvSpPr>
                <a:spLocks noChangeShapeType="1"/>
              </p:cNvSpPr>
              <p:nvPr/>
            </p:nvSpPr>
            <p:spPr bwMode="auto">
              <a:xfrm>
                <a:off x="3796" y="2146"/>
                <a:ext cx="242"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4" name="Oval 26"/>
              <p:cNvSpPr>
                <a:spLocks noChangeArrowheads="1"/>
              </p:cNvSpPr>
              <p:nvPr/>
            </p:nvSpPr>
            <p:spPr bwMode="auto">
              <a:xfrm>
                <a:off x="4005" y="2119"/>
                <a:ext cx="7" cy="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5" name="Oval 27"/>
              <p:cNvSpPr>
                <a:spLocks noChangeArrowheads="1"/>
              </p:cNvSpPr>
              <p:nvPr/>
            </p:nvSpPr>
            <p:spPr bwMode="auto">
              <a:xfrm>
                <a:off x="3966" y="2119"/>
                <a:ext cx="7" cy="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6" name="Oval 28"/>
              <p:cNvSpPr>
                <a:spLocks noChangeArrowheads="1"/>
              </p:cNvSpPr>
              <p:nvPr/>
            </p:nvSpPr>
            <p:spPr bwMode="auto">
              <a:xfrm>
                <a:off x="3927" y="2119"/>
                <a:ext cx="8" cy="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99" name="Group 142"/>
            <p:cNvGrpSpPr>
              <a:grpSpLocks noChangeAspect="1"/>
            </p:cNvGrpSpPr>
            <p:nvPr/>
          </p:nvGrpSpPr>
          <p:grpSpPr bwMode="auto">
            <a:xfrm>
              <a:off x="739840" y="1871702"/>
              <a:ext cx="370298" cy="370298"/>
              <a:chOff x="3793" y="2080"/>
              <a:chExt cx="247" cy="247"/>
            </a:xfrm>
          </p:grpSpPr>
          <p:sp>
            <p:nvSpPr>
              <p:cNvPr id="828" name="Oval 143"/>
              <p:cNvSpPr>
                <a:spLocks noChangeArrowheads="1"/>
              </p:cNvSpPr>
              <p:nvPr/>
            </p:nvSpPr>
            <p:spPr bwMode="auto">
              <a:xfrm>
                <a:off x="3793" y="2080"/>
                <a:ext cx="247" cy="24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9" name="Freeform 144"/>
              <p:cNvSpPr>
                <a:spLocks/>
              </p:cNvSpPr>
              <p:nvPr/>
            </p:nvSpPr>
            <p:spPr bwMode="auto">
              <a:xfrm>
                <a:off x="3826" y="2179"/>
                <a:ext cx="181" cy="101"/>
              </a:xfrm>
              <a:custGeom>
                <a:avLst/>
                <a:gdLst>
                  <a:gd name="T0" fmla="*/ 219 w 250"/>
                  <a:gd name="T1" fmla="*/ 13 h 140"/>
                  <a:gd name="T2" fmla="*/ 173 w 250"/>
                  <a:gd name="T3" fmla="*/ 19 h 140"/>
                  <a:gd name="T4" fmla="*/ 130 w 250"/>
                  <a:gd name="T5" fmla="*/ 32 h 140"/>
                  <a:gd name="T6" fmla="*/ 125 w 250"/>
                  <a:gd name="T7" fmla="*/ 33 h 140"/>
                  <a:gd name="T8" fmla="*/ 120 w 250"/>
                  <a:gd name="T9" fmla="*/ 32 h 140"/>
                  <a:gd name="T10" fmla="*/ 77 w 250"/>
                  <a:gd name="T11" fmla="*/ 19 h 140"/>
                  <a:gd name="T12" fmla="*/ 31 w 250"/>
                  <a:gd name="T13" fmla="*/ 13 h 140"/>
                  <a:gd name="T14" fmla="*/ 124 w 250"/>
                  <a:gd name="T15" fmla="*/ 140 h 140"/>
                  <a:gd name="T16" fmla="*/ 126 w 250"/>
                  <a:gd name="T17" fmla="*/ 140 h 140"/>
                  <a:gd name="T18" fmla="*/ 219 w 250"/>
                  <a:gd name="T19" fmla="*/ 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140">
                    <a:moveTo>
                      <a:pt x="219" y="13"/>
                    </a:moveTo>
                    <a:cubicBezTo>
                      <a:pt x="213" y="8"/>
                      <a:pt x="212" y="0"/>
                      <a:pt x="173" y="19"/>
                    </a:cubicBezTo>
                    <a:cubicBezTo>
                      <a:pt x="152" y="28"/>
                      <a:pt x="139" y="31"/>
                      <a:pt x="130" y="32"/>
                    </a:cubicBezTo>
                    <a:cubicBezTo>
                      <a:pt x="130" y="32"/>
                      <a:pt x="129" y="32"/>
                      <a:pt x="125" y="33"/>
                    </a:cubicBezTo>
                    <a:cubicBezTo>
                      <a:pt x="121" y="32"/>
                      <a:pt x="120" y="32"/>
                      <a:pt x="120" y="32"/>
                    </a:cubicBezTo>
                    <a:cubicBezTo>
                      <a:pt x="111" y="31"/>
                      <a:pt x="98" y="28"/>
                      <a:pt x="77" y="19"/>
                    </a:cubicBezTo>
                    <a:cubicBezTo>
                      <a:pt x="38" y="0"/>
                      <a:pt x="37" y="8"/>
                      <a:pt x="31" y="13"/>
                    </a:cubicBezTo>
                    <a:cubicBezTo>
                      <a:pt x="25" y="17"/>
                      <a:pt x="0" y="131"/>
                      <a:pt x="124" y="140"/>
                    </a:cubicBezTo>
                    <a:cubicBezTo>
                      <a:pt x="126" y="140"/>
                      <a:pt x="126" y="140"/>
                      <a:pt x="126" y="140"/>
                    </a:cubicBezTo>
                    <a:cubicBezTo>
                      <a:pt x="250" y="131"/>
                      <a:pt x="226" y="17"/>
                      <a:pt x="219" y="13"/>
                    </a:cubicBez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0" name="Freeform 145"/>
              <p:cNvSpPr>
                <a:spLocks/>
              </p:cNvSpPr>
              <p:nvPr/>
            </p:nvSpPr>
            <p:spPr bwMode="auto">
              <a:xfrm>
                <a:off x="3857" y="2143"/>
                <a:ext cx="21" cy="11"/>
              </a:xfrm>
              <a:custGeom>
                <a:avLst/>
                <a:gdLst>
                  <a:gd name="T0" fmla="*/ 29 w 29"/>
                  <a:gd name="T1" fmla="*/ 15 h 15"/>
                  <a:gd name="T2" fmla="*/ 15 w 29"/>
                  <a:gd name="T3" fmla="*/ 0 h 15"/>
                  <a:gd name="T4" fmla="*/ 0 w 29"/>
                  <a:gd name="T5" fmla="*/ 15 h 15"/>
                  <a:gd name="T6" fmla="*/ 29 w 29"/>
                  <a:gd name="T7" fmla="*/ 15 h 15"/>
                </a:gdLst>
                <a:ahLst/>
                <a:cxnLst>
                  <a:cxn ang="0">
                    <a:pos x="T0" y="T1"/>
                  </a:cxn>
                  <a:cxn ang="0">
                    <a:pos x="T2" y="T3"/>
                  </a:cxn>
                  <a:cxn ang="0">
                    <a:pos x="T4" y="T5"/>
                  </a:cxn>
                  <a:cxn ang="0">
                    <a:pos x="T6" y="T7"/>
                  </a:cxn>
                </a:cxnLst>
                <a:rect l="0" t="0" r="r" b="b"/>
                <a:pathLst>
                  <a:path w="29" h="15">
                    <a:moveTo>
                      <a:pt x="29" y="15"/>
                    </a:moveTo>
                    <a:cubicBezTo>
                      <a:pt x="29" y="6"/>
                      <a:pt x="23" y="0"/>
                      <a:pt x="15" y="0"/>
                    </a:cubicBezTo>
                    <a:cubicBezTo>
                      <a:pt x="6" y="0"/>
                      <a:pt x="0" y="6"/>
                      <a:pt x="0" y="15"/>
                    </a:cubicBezTo>
                    <a:lnTo>
                      <a:pt x="29" y="15"/>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1" name="Freeform 146"/>
              <p:cNvSpPr>
                <a:spLocks/>
              </p:cNvSpPr>
              <p:nvPr/>
            </p:nvSpPr>
            <p:spPr bwMode="auto">
              <a:xfrm>
                <a:off x="3955" y="2143"/>
                <a:ext cx="21" cy="11"/>
              </a:xfrm>
              <a:custGeom>
                <a:avLst/>
                <a:gdLst>
                  <a:gd name="T0" fmla="*/ 29 w 29"/>
                  <a:gd name="T1" fmla="*/ 15 h 15"/>
                  <a:gd name="T2" fmla="*/ 15 w 29"/>
                  <a:gd name="T3" fmla="*/ 0 h 15"/>
                  <a:gd name="T4" fmla="*/ 0 w 29"/>
                  <a:gd name="T5" fmla="*/ 15 h 15"/>
                  <a:gd name="T6" fmla="*/ 29 w 29"/>
                  <a:gd name="T7" fmla="*/ 15 h 15"/>
                </a:gdLst>
                <a:ahLst/>
                <a:cxnLst>
                  <a:cxn ang="0">
                    <a:pos x="T0" y="T1"/>
                  </a:cxn>
                  <a:cxn ang="0">
                    <a:pos x="T2" y="T3"/>
                  </a:cxn>
                  <a:cxn ang="0">
                    <a:pos x="T4" y="T5"/>
                  </a:cxn>
                  <a:cxn ang="0">
                    <a:pos x="T6" y="T7"/>
                  </a:cxn>
                </a:cxnLst>
                <a:rect l="0" t="0" r="r" b="b"/>
                <a:pathLst>
                  <a:path w="29" h="15">
                    <a:moveTo>
                      <a:pt x="29" y="15"/>
                    </a:moveTo>
                    <a:cubicBezTo>
                      <a:pt x="29" y="6"/>
                      <a:pt x="23" y="0"/>
                      <a:pt x="15" y="0"/>
                    </a:cubicBezTo>
                    <a:cubicBezTo>
                      <a:pt x="6" y="0"/>
                      <a:pt x="0" y="6"/>
                      <a:pt x="0" y="15"/>
                    </a:cubicBezTo>
                    <a:lnTo>
                      <a:pt x="29" y="15"/>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00" name="Group 59"/>
            <p:cNvGrpSpPr>
              <a:grpSpLocks noChangeAspect="1"/>
            </p:cNvGrpSpPr>
            <p:nvPr/>
          </p:nvGrpSpPr>
          <p:grpSpPr bwMode="auto">
            <a:xfrm>
              <a:off x="745767" y="2977372"/>
              <a:ext cx="358444" cy="295275"/>
              <a:chOff x="448" y="1909"/>
              <a:chExt cx="244" cy="201"/>
            </a:xfrm>
          </p:grpSpPr>
          <p:sp>
            <p:nvSpPr>
              <p:cNvPr id="824" name="Freeform 60"/>
              <p:cNvSpPr>
                <a:spLocks/>
              </p:cNvSpPr>
              <p:nvPr/>
            </p:nvSpPr>
            <p:spPr bwMode="auto">
              <a:xfrm>
                <a:off x="448" y="2043"/>
                <a:ext cx="244" cy="67"/>
              </a:xfrm>
              <a:custGeom>
                <a:avLst/>
                <a:gdLst>
                  <a:gd name="T0" fmla="*/ 0 w 337"/>
                  <a:gd name="T1" fmla="*/ 15 h 92"/>
                  <a:gd name="T2" fmla="*/ 15 w 337"/>
                  <a:gd name="T3" fmla="*/ 0 h 92"/>
                  <a:gd name="T4" fmla="*/ 337 w 337"/>
                  <a:gd name="T5" fmla="*/ 0 h 92"/>
                  <a:gd name="T6" fmla="*/ 337 w 337"/>
                  <a:gd name="T7" fmla="*/ 92 h 92"/>
                  <a:gd name="T8" fmla="*/ 0 w 337"/>
                  <a:gd name="T9" fmla="*/ 92 h 92"/>
                  <a:gd name="T10" fmla="*/ 0 w 337"/>
                  <a:gd name="T11" fmla="*/ 15 h 92"/>
                </a:gdLst>
                <a:ahLst/>
                <a:cxnLst>
                  <a:cxn ang="0">
                    <a:pos x="T0" y="T1"/>
                  </a:cxn>
                  <a:cxn ang="0">
                    <a:pos x="T2" y="T3"/>
                  </a:cxn>
                  <a:cxn ang="0">
                    <a:pos x="T4" y="T5"/>
                  </a:cxn>
                  <a:cxn ang="0">
                    <a:pos x="T6" y="T7"/>
                  </a:cxn>
                  <a:cxn ang="0">
                    <a:pos x="T8" y="T9"/>
                  </a:cxn>
                  <a:cxn ang="0">
                    <a:pos x="T10" y="T11"/>
                  </a:cxn>
                </a:cxnLst>
                <a:rect l="0" t="0" r="r" b="b"/>
                <a:pathLst>
                  <a:path w="337" h="92">
                    <a:moveTo>
                      <a:pt x="0" y="15"/>
                    </a:moveTo>
                    <a:cubicBezTo>
                      <a:pt x="0" y="7"/>
                      <a:pt x="7" y="0"/>
                      <a:pt x="15" y="0"/>
                    </a:cubicBezTo>
                    <a:cubicBezTo>
                      <a:pt x="337" y="0"/>
                      <a:pt x="337" y="0"/>
                      <a:pt x="337" y="0"/>
                    </a:cubicBezTo>
                    <a:cubicBezTo>
                      <a:pt x="337" y="92"/>
                      <a:pt x="337" y="92"/>
                      <a:pt x="337" y="92"/>
                    </a:cubicBezTo>
                    <a:cubicBezTo>
                      <a:pt x="0" y="92"/>
                      <a:pt x="0" y="92"/>
                      <a:pt x="0" y="92"/>
                    </a:cubicBezTo>
                    <a:lnTo>
                      <a:pt x="0" y="15"/>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5" name="Line 61"/>
              <p:cNvSpPr>
                <a:spLocks noChangeShapeType="1"/>
              </p:cNvSpPr>
              <p:nvPr/>
            </p:nvSpPr>
            <p:spPr bwMode="auto">
              <a:xfrm>
                <a:off x="473" y="2010"/>
                <a:ext cx="147"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6" name="Freeform 62"/>
              <p:cNvSpPr>
                <a:spLocks/>
              </p:cNvSpPr>
              <p:nvPr/>
            </p:nvSpPr>
            <p:spPr bwMode="auto">
              <a:xfrm>
                <a:off x="489" y="1909"/>
                <a:ext cx="203" cy="134"/>
              </a:xfrm>
              <a:custGeom>
                <a:avLst/>
                <a:gdLst>
                  <a:gd name="T0" fmla="*/ 0 w 281"/>
                  <a:gd name="T1" fmla="*/ 0 h 184"/>
                  <a:gd name="T2" fmla="*/ 272 w 281"/>
                  <a:gd name="T3" fmla="*/ 133 h 184"/>
                  <a:gd name="T4" fmla="*/ 280 w 281"/>
                  <a:gd name="T5" fmla="*/ 147 h 184"/>
                  <a:gd name="T6" fmla="*/ 281 w 281"/>
                  <a:gd name="T7" fmla="*/ 184 h 184"/>
                </a:gdLst>
                <a:ahLst/>
                <a:cxnLst>
                  <a:cxn ang="0">
                    <a:pos x="T0" y="T1"/>
                  </a:cxn>
                  <a:cxn ang="0">
                    <a:pos x="T2" y="T3"/>
                  </a:cxn>
                  <a:cxn ang="0">
                    <a:pos x="T4" y="T5"/>
                  </a:cxn>
                  <a:cxn ang="0">
                    <a:pos x="T6" y="T7"/>
                  </a:cxn>
                </a:cxnLst>
                <a:rect l="0" t="0" r="r" b="b"/>
                <a:pathLst>
                  <a:path w="281" h="184">
                    <a:moveTo>
                      <a:pt x="0" y="0"/>
                    </a:moveTo>
                    <a:cubicBezTo>
                      <a:pt x="272" y="133"/>
                      <a:pt x="272" y="133"/>
                      <a:pt x="272" y="133"/>
                    </a:cubicBezTo>
                    <a:cubicBezTo>
                      <a:pt x="277" y="135"/>
                      <a:pt x="280" y="142"/>
                      <a:pt x="280" y="147"/>
                    </a:cubicBezTo>
                    <a:cubicBezTo>
                      <a:pt x="281" y="184"/>
                      <a:pt x="281" y="184"/>
                      <a:pt x="281" y="184"/>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7" name="Oval 63"/>
              <p:cNvSpPr>
                <a:spLocks noChangeArrowheads="1"/>
              </p:cNvSpPr>
              <p:nvPr/>
            </p:nvSpPr>
            <p:spPr bwMode="auto">
              <a:xfrm>
                <a:off x="477" y="2072"/>
                <a:ext cx="8" cy="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01" name="Group 99"/>
            <p:cNvGrpSpPr>
              <a:grpSpLocks noChangeAspect="1"/>
            </p:cNvGrpSpPr>
            <p:nvPr/>
          </p:nvGrpSpPr>
          <p:grpSpPr bwMode="auto">
            <a:xfrm>
              <a:off x="766236" y="2446793"/>
              <a:ext cx="317501" cy="325786"/>
              <a:chOff x="461" y="1600"/>
              <a:chExt cx="230" cy="236"/>
            </a:xfrm>
          </p:grpSpPr>
          <p:sp>
            <p:nvSpPr>
              <p:cNvPr id="822" name="Freeform 100"/>
              <p:cNvSpPr>
                <a:spLocks/>
              </p:cNvSpPr>
              <p:nvPr/>
            </p:nvSpPr>
            <p:spPr bwMode="auto">
              <a:xfrm>
                <a:off x="461" y="1600"/>
                <a:ext cx="118" cy="236"/>
              </a:xfrm>
              <a:custGeom>
                <a:avLst/>
                <a:gdLst>
                  <a:gd name="T0" fmla="*/ 163 w 163"/>
                  <a:gd name="T1" fmla="*/ 0 h 327"/>
                  <a:gd name="T2" fmla="*/ 87 w 163"/>
                  <a:gd name="T3" fmla="*/ 29 h 327"/>
                  <a:gd name="T4" fmla="*/ 2 w 163"/>
                  <a:gd name="T5" fmla="*/ 0 h 327"/>
                  <a:gd name="T6" fmla="*/ 16 w 163"/>
                  <a:gd name="T7" fmla="*/ 187 h 327"/>
                  <a:gd name="T8" fmla="*/ 163 w 163"/>
                  <a:gd name="T9" fmla="*/ 327 h 327"/>
                </a:gdLst>
                <a:ahLst/>
                <a:cxnLst>
                  <a:cxn ang="0">
                    <a:pos x="T0" y="T1"/>
                  </a:cxn>
                  <a:cxn ang="0">
                    <a:pos x="T2" y="T3"/>
                  </a:cxn>
                  <a:cxn ang="0">
                    <a:pos x="T4" y="T5"/>
                  </a:cxn>
                  <a:cxn ang="0">
                    <a:pos x="T6" y="T7"/>
                  </a:cxn>
                  <a:cxn ang="0">
                    <a:pos x="T8" y="T9"/>
                  </a:cxn>
                </a:cxnLst>
                <a:rect l="0" t="0" r="r" b="b"/>
                <a:pathLst>
                  <a:path w="163" h="327">
                    <a:moveTo>
                      <a:pt x="163" y="0"/>
                    </a:moveTo>
                    <a:cubicBezTo>
                      <a:pt x="163" y="0"/>
                      <a:pt x="137" y="29"/>
                      <a:pt x="87" y="29"/>
                    </a:cubicBezTo>
                    <a:cubicBezTo>
                      <a:pt x="38" y="29"/>
                      <a:pt x="2" y="0"/>
                      <a:pt x="2" y="0"/>
                    </a:cubicBezTo>
                    <a:cubicBezTo>
                      <a:pt x="2" y="0"/>
                      <a:pt x="0" y="146"/>
                      <a:pt x="16" y="187"/>
                    </a:cubicBezTo>
                    <a:cubicBezTo>
                      <a:pt x="35" y="234"/>
                      <a:pt x="70" y="289"/>
                      <a:pt x="163" y="327"/>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3" name="Freeform 101"/>
              <p:cNvSpPr>
                <a:spLocks/>
              </p:cNvSpPr>
              <p:nvPr/>
            </p:nvSpPr>
            <p:spPr bwMode="auto">
              <a:xfrm>
                <a:off x="573" y="1600"/>
                <a:ext cx="118" cy="236"/>
              </a:xfrm>
              <a:custGeom>
                <a:avLst/>
                <a:gdLst>
                  <a:gd name="T0" fmla="*/ 4 w 163"/>
                  <a:gd name="T1" fmla="*/ 327 h 327"/>
                  <a:gd name="T2" fmla="*/ 147 w 163"/>
                  <a:gd name="T3" fmla="*/ 187 h 327"/>
                  <a:gd name="T4" fmla="*/ 161 w 163"/>
                  <a:gd name="T5" fmla="*/ 0 h 327"/>
                  <a:gd name="T6" fmla="*/ 76 w 163"/>
                  <a:gd name="T7" fmla="*/ 29 h 327"/>
                  <a:gd name="T8" fmla="*/ 0 w 163"/>
                  <a:gd name="T9" fmla="*/ 0 h 327"/>
                </a:gdLst>
                <a:ahLst/>
                <a:cxnLst>
                  <a:cxn ang="0">
                    <a:pos x="T0" y="T1"/>
                  </a:cxn>
                  <a:cxn ang="0">
                    <a:pos x="T2" y="T3"/>
                  </a:cxn>
                  <a:cxn ang="0">
                    <a:pos x="T4" y="T5"/>
                  </a:cxn>
                  <a:cxn ang="0">
                    <a:pos x="T6" y="T7"/>
                  </a:cxn>
                  <a:cxn ang="0">
                    <a:pos x="T8" y="T9"/>
                  </a:cxn>
                </a:cxnLst>
                <a:rect l="0" t="0" r="r" b="b"/>
                <a:pathLst>
                  <a:path w="163" h="327">
                    <a:moveTo>
                      <a:pt x="4" y="327"/>
                    </a:moveTo>
                    <a:cubicBezTo>
                      <a:pt x="96" y="289"/>
                      <a:pt x="128" y="234"/>
                      <a:pt x="147" y="187"/>
                    </a:cubicBezTo>
                    <a:cubicBezTo>
                      <a:pt x="163" y="146"/>
                      <a:pt x="161" y="0"/>
                      <a:pt x="161" y="0"/>
                    </a:cubicBezTo>
                    <a:cubicBezTo>
                      <a:pt x="161" y="0"/>
                      <a:pt x="126" y="29"/>
                      <a:pt x="76" y="29"/>
                    </a:cubicBezTo>
                    <a:cubicBezTo>
                      <a:pt x="26" y="29"/>
                      <a:pt x="0" y="0"/>
                      <a:pt x="0"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02" name="Group 212"/>
            <p:cNvGrpSpPr>
              <a:grpSpLocks noChangeAspect="1"/>
            </p:cNvGrpSpPr>
            <p:nvPr/>
          </p:nvGrpSpPr>
          <p:grpSpPr bwMode="auto">
            <a:xfrm>
              <a:off x="733695" y="1287496"/>
              <a:ext cx="382588" cy="379413"/>
              <a:chOff x="476" y="892"/>
              <a:chExt cx="241" cy="239"/>
            </a:xfrm>
          </p:grpSpPr>
          <p:sp>
            <p:nvSpPr>
              <p:cNvPr id="815" name="Freeform 213"/>
              <p:cNvSpPr>
                <a:spLocks/>
              </p:cNvSpPr>
              <p:nvPr/>
            </p:nvSpPr>
            <p:spPr bwMode="auto">
              <a:xfrm>
                <a:off x="525" y="892"/>
                <a:ext cx="142" cy="173"/>
              </a:xfrm>
              <a:custGeom>
                <a:avLst/>
                <a:gdLst>
                  <a:gd name="T0" fmla="*/ 0 w 197"/>
                  <a:gd name="T1" fmla="*/ 18 h 239"/>
                  <a:gd name="T2" fmla="*/ 18 w 197"/>
                  <a:gd name="T3" fmla="*/ 0 h 239"/>
                  <a:gd name="T4" fmla="*/ 179 w 197"/>
                  <a:gd name="T5" fmla="*/ 0 h 239"/>
                  <a:gd name="T6" fmla="*/ 197 w 197"/>
                  <a:gd name="T7" fmla="*/ 18 h 239"/>
                  <a:gd name="T8" fmla="*/ 197 w 197"/>
                  <a:gd name="T9" fmla="*/ 222 h 239"/>
                  <a:gd name="T10" fmla="*/ 179 w 197"/>
                  <a:gd name="T11" fmla="*/ 239 h 239"/>
                  <a:gd name="T12" fmla="*/ 18 w 197"/>
                  <a:gd name="T13" fmla="*/ 239 h 239"/>
                  <a:gd name="T14" fmla="*/ 0 w 197"/>
                  <a:gd name="T15" fmla="*/ 222 h 239"/>
                  <a:gd name="T16" fmla="*/ 0 w 197"/>
                  <a:gd name="T17" fmla="*/ 1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39">
                    <a:moveTo>
                      <a:pt x="0" y="18"/>
                    </a:moveTo>
                    <a:cubicBezTo>
                      <a:pt x="0" y="8"/>
                      <a:pt x="8" y="0"/>
                      <a:pt x="18" y="0"/>
                    </a:cubicBezTo>
                    <a:cubicBezTo>
                      <a:pt x="179" y="0"/>
                      <a:pt x="179" y="0"/>
                      <a:pt x="179" y="0"/>
                    </a:cubicBezTo>
                    <a:cubicBezTo>
                      <a:pt x="189" y="0"/>
                      <a:pt x="197" y="8"/>
                      <a:pt x="197" y="18"/>
                    </a:cubicBezTo>
                    <a:cubicBezTo>
                      <a:pt x="197" y="222"/>
                      <a:pt x="197" y="222"/>
                      <a:pt x="197" y="222"/>
                    </a:cubicBezTo>
                    <a:cubicBezTo>
                      <a:pt x="197" y="232"/>
                      <a:pt x="189" y="239"/>
                      <a:pt x="179" y="239"/>
                    </a:cubicBezTo>
                    <a:cubicBezTo>
                      <a:pt x="18" y="239"/>
                      <a:pt x="18" y="239"/>
                      <a:pt x="18" y="239"/>
                    </a:cubicBezTo>
                    <a:cubicBezTo>
                      <a:pt x="8" y="239"/>
                      <a:pt x="0" y="232"/>
                      <a:pt x="0" y="222"/>
                    </a:cubicBezTo>
                    <a:lnTo>
                      <a:pt x="0" y="18"/>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6" name="Line 214"/>
              <p:cNvSpPr>
                <a:spLocks noChangeShapeType="1"/>
              </p:cNvSpPr>
              <p:nvPr/>
            </p:nvSpPr>
            <p:spPr bwMode="auto">
              <a:xfrm>
                <a:off x="564" y="923"/>
                <a:ext cx="65"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7" name="Freeform 215"/>
              <p:cNvSpPr>
                <a:spLocks/>
              </p:cNvSpPr>
              <p:nvPr/>
            </p:nvSpPr>
            <p:spPr bwMode="auto">
              <a:xfrm>
                <a:off x="476" y="1065"/>
                <a:ext cx="241" cy="66"/>
              </a:xfrm>
              <a:custGeom>
                <a:avLst/>
                <a:gdLst>
                  <a:gd name="T0" fmla="*/ 172 w 241"/>
                  <a:gd name="T1" fmla="*/ 0 h 66"/>
                  <a:gd name="T2" fmla="*/ 241 w 241"/>
                  <a:gd name="T3" fmla="*/ 66 h 66"/>
                  <a:gd name="T4" fmla="*/ 0 w 241"/>
                  <a:gd name="T5" fmla="*/ 66 h 66"/>
                  <a:gd name="T6" fmla="*/ 70 w 241"/>
                  <a:gd name="T7" fmla="*/ 0 h 66"/>
                </a:gdLst>
                <a:ahLst/>
                <a:cxnLst>
                  <a:cxn ang="0">
                    <a:pos x="T0" y="T1"/>
                  </a:cxn>
                  <a:cxn ang="0">
                    <a:pos x="T2" y="T3"/>
                  </a:cxn>
                  <a:cxn ang="0">
                    <a:pos x="T4" y="T5"/>
                  </a:cxn>
                  <a:cxn ang="0">
                    <a:pos x="T6" y="T7"/>
                  </a:cxn>
                </a:cxnLst>
                <a:rect l="0" t="0" r="r" b="b"/>
                <a:pathLst>
                  <a:path w="241" h="66">
                    <a:moveTo>
                      <a:pt x="172" y="0"/>
                    </a:moveTo>
                    <a:lnTo>
                      <a:pt x="241" y="66"/>
                    </a:lnTo>
                    <a:lnTo>
                      <a:pt x="0" y="66"/>
                    </a:lnTo>
                    <a:lnTo>
                      <a:pt x="70"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8" name="Oval 216"/>
              <p:cNvSpPr>
                <a:spLocks noChangeArrowheads="1"/>
              </p:cNvSpPr>
              <p:nvPr/>
            </p:nvSpPr>
            <p:spPr bwMode="auto">
              <a:xfrm>
                <a:off x="552" y="1032"/>
                <a:ext cx="7" cy="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9" name="Oval 217"/>
              <p:cNvSpPr>
                <a:spLocks noChangeArrowheads="1"/>
              </p:cNvSpPr>
              <p:nvPr/>
            </p:nvSpPr>
            <p:spPr bwMode="auto">
              <a:xfrm>
                <a:off x="633" y="1032"/>
                <a:ext cx="8" cy="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0" name="Rectangle 218"/>
              <p:cNvSpPr>
                <a:spLocks noChangeArrowheads="1"/>
              </p:cNvSpPr>
              <p:nvPr/>
            </p:nvSpPr>
            <p:spPr bwMode="auto">
              <a:xfrm>
                <a:off x="556" y="954"/>
                <a:ext cx="81" cy="51"/>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1" name="Line 219"/>
              <p:cNvSpPr>
                <a:spLocks noChangeShapeType="1"/>
              </p:cNvSpPr>
              <p:nvPr/>
            </p:nvSpPr>
            <p:spPr bwMode="auto">
              <a:xfrm>
                <a:off x="512" y="1097"/>
                <a:ext cx="171"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03" name="Group 259"/>
            <p:cNvGrpSpPr>
              <a:grpSpLocks noChangeAspect="1"/>
            </p:cNvGrpSpPr>
            <p:nvPr/>
          </p:nvGrpSpPr>
          <p:grpSpPr bwMode="auto">
            <a:xfrm>
              <a:off x="743221" y="782665"/>
              <a:ext cx="363537" cy="300038"/>
              <a:chOff x="499" y="579"/>
              <a:chExt cx="229" cy="189"/>
            </a:xfrm>
          </p:grpSpPr>
          <p:sp>
            <p:nvSpPr>
              <p:cNvPr id="812" name="Freeform 260"/>
              <p:cNvSpPr>
                <a:spLocks/>
              </p:cNvSpPr>
              <p:nvPr/>
            </p:nvSpPr>
            <p:spPr bwMode="auto">
              <a:xfrm>
                <a:off x="499" y="579"/>
                <a:ext cx="229" cy="189"/>
              </a:xfrm>
              <a:custGeom>
                <a:avLst/>
                <a:gdLst>
                  <a:gd name="T0" fmla="*/ 117 w 229"/>
                  <a:gd name="T1" fmla="*/ 0 h 189"/>
                  <a:gd name="T2" fmla="*/ 0 w 229"/>
                  <a:gd name="T3" fmla="*/ 189 h 189"/>
                  <a:gd name="T4" fmla="*/ 229 w 229"/>
                  <a:gd name="T5" fmla="*/ 189 h 189"/>
                  <a:gd name="T6" fmla="*/ 117 w 229"/>
                  <a:gd name="T7" fmla="*/ 0 h 189"/>
                </a:gdLst>
                <a:ahLst/>
                <a:cxnLst>
                  <a:cxn ang="0">
                    <a:pos x="T0" y="T1"/>
                  </a:cxn>
                  <a:cxn ang="0">
                    <a:pos x="T2" y="T3"/>
                  </a:cxn>
                  <a:cxn ang="0">
                    <a:pos x="T4" y="T5"/>
                  </a:cxn>
                  <a:cxn ang="0">
                    <a:pos x="T6" y="T7"/>
                  </a:cxn>
                </a:cxnLst>
                <a:rect l="0" t="0" r="r" b="b"/>
                <a:pathLst>
                  <a:path w="229" h="189">
                    <a:moveTo>
                      <a:pt x="117" y="0"/>
                    </a:moveTo>
                    <a:lnTo>
                      <a:pt x="0" y="189"/>
                    </a:lnTo>
                    <a:lnTo>
                      <a:pt x="229" y="189"/>
                    </a:lnTo>
                    <a:lnTo>
                      <a:pt x="117"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3" name="Line 261"/>
              <p:cNvSpPr>
                <a:spLocks noChangeShapeType="1"/>
              </p:cNvSpPr>
              <p:nvPr/>
            </p:nvSpPr>
            <p:spPr bwMode="auto">
              <a:xfrm>
                <a:off x="617" y="632"/>
                <a:ext cx="0" cy="85"/>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4" name="Line 262"/>
              <p:cNvSpPr>
                <a:spLocks noChangeShapeType="1"/>
              </p:cNvSpPr>
              <p:nvPr/>
            </p:nvSpPr>
            <p:spPr bwMode="auto">
              <a:xfrm>
                <a:off x="617" y="735"/>
                <a:ext cx="0" cy="11"/>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04" name="Group 265"/>
            <p:cNvGrpSpPr>
              <a:grpSpLocks noChangeAspect="1"/>
            </p:cNvGrpSpPr>
            <p:nvPr/>
          </p:nvGrpSpPr>
          <p:grpSpPr bwMode="auto">
            <a:xfrm>
              <a:off x="734489" y="254022"/>
              <a:ext cx="381000" cy="323850"/>
              <a:chOff x="465" y="208"/>
              <a:chExt cx="240" cy="204"/>
            </a:xfrm>
          </p:grpSpPr>
          <p:sp>
            <p:nvSpPr>
              <p:cNvPr id="805" name="Rectangle 266"/>
              <p:cNvSpPr>
                <a:spLocks noChangeArrowheads="1"/>
              </p:cNvSpPr>
              <p:nvPr/>
            </p:nvSpPr>
            <p:spPr bwMode="auto">
              <a:xfrm>
                <a:off x="465" y="208"/>
                <a:ext cx="240" cy="204"/>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6" name="Line 267"/>
              <p:cNvSpPr>
                <a:spLocks noChangeShapeType="1"/>
              </p:cNvSpPr>
              <p:nvPr/>
            </p:nvSpPr>
            <p:spPr bwMode="auto">
              <a:xfrm>
                <a:off x="465" y="265"/>
                <a:ext cx="24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7" name="Oval 268"/>
              <p:cNvSpPr>
                <a:spLocks noChangeArrowheads="1"/>
              </p:cNvSpPr>
              <p:nvPr/>
            </p:nvSpPr>
            <p:spPr bwMode="auto">
              <a:xfrm>
                <a:off x="610" y="232"/>
                <a:ext cx="8" cy="8"/>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8" name="Oval 269"/>
              <p:cNvSpPr>
                <a:spLocks noChangeArrowheads="1"/>
              </p:cNvSpPr>
              <p:nvPr/>
            </p:nvSpPr>
            <p:spPr bwMode="auto">
              <a:xfrm>
                <a:off x="637" y="232"/>
                <a:ext cx="8" cy="8"/>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9" name="Oval 270"/>
              <p:cNvSpPr>
                <a:spLocks noChangeArrowheads="1"/>
              </p:cNvSpPr>
              <p:nvPr/>
            </p:nvSpPr>
            <p:spPr bwMode="auto">
              <a:xfrm>
                <a:off x="665" y="232"/>
                <a:ext cx="8" cy="8"/>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0" name="Freeform 271"/>
              <p:cNvSpPr>
                <a:spLocks/>
              </p:cNvSpPr>
              <p:nvPr/>
            </p:nvSpPr>
            <p:spPr bwMode="auto">
              <a:xfrm>
                <a:off x="548" y="305"/>
                <a:ext cx="73" cy="72"/>
              </a:xfrm>
              <a:custGeom>
                <a:avLst/>
                <a:gdLst>
                  <a:gd name="T0" fmla="*/ 0 w 73"/>
                  <a:gd name="T1" fmla="*/ 72 h 72"/>
                  <a:gd name="T2" fmla="*/ 0 w 73"/>
                  <a:gd name="T3" fmla="*/ 37 h 72"/>
                  <a:gd name="T4" fmla="*/ 36 w 73"/>
                  <a:gd name="T5" fmla="*/ 0 h 72"/>
                  <a:gd name="T6" fmla="*/ 73 w 73"/>
                  <a:gd name="T7" fmla="*/ 37 h 72"/>
                  <a:gd name="T8" fmla="*/ 73 w 73"/>
                  <a:gd name="T9" fmla="*/ 72 h 72"/>
                  <a:gd name="T10" fmla="*/ 0 w 73"/>
                  <a:gd name="T11" fmla="*/ 72 h 72"/>
                </a:gdLst>
                <a:ahLst/>
                <a:cxnLst>
                  <a:cxn ang="0">
                    <a:pos x="T0" y="T1"/>
                  </a:cxn>
                  <a:cxn ang="0">
                    <a:pos x="T2" y="T3"/>
                  </a:cxn>
                  <a:cxn ang="0">
                    <a:pos x="T4" y="T5"/>
                  </a:cxn>
                  <a:cxn ang="0">
                    <a:pos x="T6" y="T7"/>
                  </a:cxn>
                  <a:cxn ang="0">
                    <a:pos x="T8" y="T9"/>
                  </a:cxn>
                  <a:cxn ang="0">
                    <a:pos x="T10" y="T11"/>
                  </a:cxn>
                </a:cxnLst>
                <a:rect l="0" t="0" r="r" b="b"/>
                <a:pathLst>
                  <a:path w="73" h="72">
                    <a:moveTo>
                      <a:pt x="0" y="72"/>
                    </a:moveTo>
                    <a:lnTo>
                      <a:pt x="0" y="37"/>
                    </a:lnTo>
                    <a:lnTo>
                      <a:pt x="36" y="0"/>
                    </a:lnTo>
                    <a:lnTo>
                      <a:pt x="73" y="37"/>
                    </a:lnTo>
                    <a:lnTo>
                      <a:pt x="73" y="72"/>
                    </a:lnTo>
                    <a:lnTo>
                      <a:pt x="0" y="72"/>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1" name="Freeform 272"/>
              <p:cNvSpPr>
                <a:spLocks/>
              </p:cNvSpPr>
              <p:nvPr/>
            </p:nvSpPr>
            <p:spPr bwMode="auto">
              <a:xfrm>
                <a:off x="579" y="354"/>
                <a:ext cx="11" cy="23"/>
              </a:xfrm>
              <a:custGeom>
                <a:avLst/>
                <a:gdLst>
                  <a:gd name="T0" fmla="*/ 0 w 11"/>
                  <a:gd name="T1" fmla="*/ 23 h 23"/>
                  <a:gd name="T2" fmla="*/ 0 w 11"/>
                  <a:gd name="T3" fmla="*/ 0 h 23"/>
                  <a:gd name="T4" fmla="*/ 11 w 11"/>
                  <a:gd name="T5" fmla="*/ 0 h 23"/>
                  <a:gd name="T6" fmla="*/ 11 w 11"/>
                  <a:gd name="T7" fmla="*/ 23 h 23"/>
                </a:gdLst>
                <a:ahLst/>
                <a:cxnLst>
                  <a:cxn ang="0">
                    <a:pos x="T0" y="T1"/>
                  </a:cxn>
                  <a:cxn ang="0">
                    <a:pos x="T2" y="T3"/>
                  </a:cxn>
                  <a:cxn ang="0">
                    <a:pos x="T4" y="T5"/>
                  </a:cxn>
                  <a:cxn ang="0">
                    <a:pos x="T6" y="T7"/>
                  </a:cxn>
                </a:cxnLst>
                <a:rect l="0" t="0" r="r" b="b"/>
                <a:pathLst>
                  <a:path w="11" h="23">
                    <a:moveTo>
                      <a:pt x="0" y="23"/>
                    </a:moveTo>
                    <a:lnTo>
                      <a:pt x="0" y="0"/>
                    </a:lnTo>
                    <a:lnTo>
                      <a:pt x="11" y="0"/>
                    </a:lnTo>
                    <a:lnTo>
                      <a:pt x="11" y="23"/>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840" name="Group 839"/>
          <p:cNvGrpSpPr/>
          <p:nvPr/>
        </p:nvGrpSpPr>
        <p:grpSpPr>
          <a:xfrm>
            <a:off x="-10978623" y="252330"/>
            <a:ext cx="384248" cy="4074093"/>
            <a:chOff x="187196" y="247414"/>
            <a:chExt cx="392113" cy="4157456"/>
          </a:xfrm>
        </p:grpSpPr>
        <p:grpSp>
          <p:nvGrpSpPr>
            <p:cNvPr id="841" name="Group 255"/>
            <p:cNvGrpSpPr>
              <a:grpSpLocks noChangeAspect="1"/>
            </p:cNvGrpSpPr>
            <p:nvPr/>
          </p:nvGrpSpPr>
          <p:grpSpPr bwMode="auto">
            <a:xfrm>
              <a:off x="220671" y="837957"/>
              <a:ext cx="325163" cy="323818"/>
              <a:chOff x="7482" y="1491"/>
              <a:chExt cx="242" cy="241"/>
            </a:xfrm>
          </p:grpSpPr>
          <p:sp>
            <p:nvSpPr>
              <p:cNvPr id="877" name="Freeform 256"/>
              <p:cNvSpPr>
                <a:spLocks/>
              </p:cNvSpPr>
              <p:nvPr/>
            </p:nvSpPr>
            <p:spPr bwMode="auto">
              <a:xfrm>
                <a:off x="7482" y="1507"/>
                <a:ext cx="225" cy="225"/>
              </a:xfrm>
              <a:custGeom>
                <a:avLst/>
                <a:gdLst>
                  <a:gd name="T0" fmla="*/ 310 w 310"/>
                  <a:gd name="T1" fmla="*/ 155 h 310"/>
                  <a:gd name="T2" fmla="*/ 155 w 310"/>
                  <a:gd name="T3" fmla="*/ 310 h 310"/>
                  <a:gd name="T4" fmla="*/ 0 w 310"/>
                  <a:gd name="T5" fmla="*/ 155 h 310"/>
                  <a:gd name="T6" fmla="*/ 155 w 310"/>
                  <a:gd name="T7" fmla="*/ 0 h 310"/>
                  <a:gd name="T8" fmla="*/ 155 w 310"/>
                  <a:gd name="T9" fmla="*/ 155 h 310"/>
                  <a:gd name="T10" fmla="*/ 310 w 310"/>
                  <a:gd name="T11" fmla="*/ 155 h 310"/>
                </a:gdLst>
                <a:ahLst/>
                <a:cxnLst>
                  <a:cxn ang="0">
                    <a:pos x="T0" y="T1"/>
                  </a:cxn>
                  <a:cxn ang="0">
                    <a:pos x="T2" y="T3"/>
                  </a:cxn>
                  <a:cxn ang="0">
                    <a:pos x="T4" y="T5"/>
                  </a:cxn>
                  <a:cxn ang="0">
                    <a:pos x="T6" y="T7"/>
                  </a:cxn>
                  <a:cxn ang="0">
                    <a:pos x="T8" y="T9"/>
                  </a:cxn>
                  <a:cxn ang="0">
                    <a:pos x="T10" y="T11"/>
                  </a:cxn>
                </a:cxnLst>
                <a:rect l="0" t="0" r="r" b="b"/>
                <a:pathLst>
                  <a:path w="310" h="310">
                    <a:moveTo>
                      <a:pt x="310" y="155"/>
                    </a:moveTo>
                    <a:cubicBezTo>
                      <a:pt x="310" y="241"/>
                      <a:pt x="241" y="310"/>
                      <a:pt x="155" y="310"/>
                    </a:cubicBezTo>
                    <a:cubicBezTo>
                      <a:pt x="69" y="310"/>
                      <a:pt x="0" y="241"/>
                      <a:pt x="0" y="155"/>
                    </a:cubicBezTo>
                    <a:cubicBezTo>
                      <a:pt x="0" y="70"/>
                      <a:pt x="69" y="0"/>
                      <a:pt x="155" y="0"/>
                    </a:cubicBezTo>
                    <a:cubicBezTo>
                      <a:pt x="155" y="155"/>
                      <a:pt x="155" y="155"/>
                      <a:pt x="155" y="155"/>
                    </a:cubicBezTo>
                    <a:lnTo>
                      <a:pt x="310" y="155"/>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8" name="Freeform 257"/>
              <p:cNvSpPr>
                <a:spLocks/>
              </p:cNvSpPr>
              <p:nvPr/>
            </p:nvSpPr>
            <p:spPr bwMode="auto">
              <a:xfrm>
                <a:off x="7623" y="1491"/>
                <a:ext cx="101" cy="100"/>
              </a:xfrm>
              <a:custGeom>
                <a:avLst/>
                <a:gdLst>
                  <a:gd name="T0" fmla="*/ 139 w 139"/>
                  <a:gd name="T1" fmla="*/ 139 h 139"/>
                  <a:gd name="T2" fmla="*/ 0 w 139"/>
                  <a:gd name="T3" fmla="*/ 0 h 139"/>
                  <a:gd name="T4" fmla="*/ 0 w 139"/>
                  <a:gd name="T5" fmla="*/ 139 h 139"/>
                  <a:gd name="T6" fmla="*/ 139 w 139"/>
                  <a:gd name="T7" fmla="*/ 139 h 139"/>
                </a:gdLst>
                <a:ahLst/>
                <a:cxnLst>
                  <a:cxn ang="0">
                    <a:pos x="T0" y="T1"/>
                  </a:cxn>
                  <a:cxn ang="0">
                    <a:pos x="T2" y="T3"/>
                  </a:cxn>
                  <a:cxn ang="0">
                    <a:pos x="T4" y="T5"/>
                  </a:cxn>
                  <a:cxn ang="0">
                    <a:pos x="T6" y="T7"/>
                  </a:cxn>
                </a:cxnLst>
                <a:rect l="0" t="0" r="r" b="b"/>
                <a:pathLst>
                  <a:path w="139" h="139">
                    <a:moveTo>
                      <a:pt x="139" y="139"/>
                    </a:moveTo>
                    <a:cubicBezTo>
                      <a:pt x="139" y="62"/>
                      <a:pt x="77" y="0"/>
                      <a:pt x="0" y="0"/>
                    </a:cubicBezTo>
                    <a:cubicBezTo>
                      <a:pt x="0" y="139"/>
                      <a:pt x="0" y="139"/>
                      <a:pt x="0" y="139"/>
                    </a:cubicBezTo>
                    <a:lnTo>
                      <a:pt x="139" y="139"/>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42" name="Group 103"/>
            <p:cNvGrpSpPr>
              <a:grpSpLocks noChangeAspect="1"/>
            </p:cNvGrpSpPr>
            <p:nvPr/>
          </p:nvGrpSpPr>
          <p:grpSpPr bwMode="auto">
            <a:xfrm>
              <a:off x="210682" y="4066860"/>
              <a:ext cx="345141" cy="338010"/>
              <a:chOff x="3796" y="2085"/>
              <a:chExt cx="242" cy="237"/>
            </a:xfrm>
          </p:grpSpPr>
          <p:sp>
            <p:nvSpPr>
              <p:cNvPr id="873" name="Oval 104"/>
              <p:cNvSpPr>
                <a:spLocks noChangeArrowheads="1"/>
              </p:cNvSpPr>
              <p:nvPr/>
            </p:nvSpPr>
            <p:spPr bwMode="auto">
              <a:xfrm>
                <a:off x="3796" y="2085"/>
                <a:ext cx="242" cy="79"/>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4" name="Oval 105"/>
              <p:cNvSpPr>
                <a:spLocks noChangeArrowheads="1"/>
              </p:cNvSpPr>
              <p:nvPr/>
            </p:nvSpPr>
            <p:spPr bwMode="auto">
              <a:xfrm>
                <a:off x="3796" y="2243"/>
                <a:ext cx="242" cy="79"/>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5" name="Line 106"/>
              <p:cNvSpPr>
                <a:spLocks noChangeShapeType="1"/>
              </p:cNvSpPr>
              <p:nvPr/>
            </p:nvSpPr>
            <p:spPr bwMode="auto">
              <a:xfrm>
                <a:off x="3796" y="2125"/>
                <a:ext cx="0" cy="15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6" name="Line 107"/>
              <p:cNvSpPr>
                <a:spLocks noChangeShapeType="1"/>
              </p:cNvSpPr>
              <p:nvPr/>
            </p:nvSpPr>
            <p:spPr bwMode="auto">
              <a:xfrm>
                <a:off x="4038" y="2125"/>
                <a:ext cx="0" cy="15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3" name="Freeform 25"/>
            <p:cNvSpPr>
              <a:spLocks/>
            </p:cNvSpPr>
            <p:nvPr/>
          </p:nvSpPr>
          <p:spPr bwMode="auto">
            <a:xfrm>
              <a:off x="190371" y="3539816"/>
              <a:ext cx="385763" cy="323850"/>
            </a:xfrm>
            <a:custGeom>
              <a:avLst/>
              <a:gdLst>
                <a:gd name="T0" fmla="*/ 296 w 336"/>
                <a:gd name="T1" fmla="*/ 179 h 280"/>
                <a:gd name="T2" fmla="*/ 336 w 336"/>
                <a:gd name="T3" fmla="*/ 139 h 280"/>
                <a:gd name="T4" fmla="*/ 296 w 336"/>
                <a:gd name="T5" fmla="*/ 99 h 280"/>
                <a:gd name="T6" fmla="*/ 216 w 336"/>
                <a:gd name="T7" fmla="*/ 99 h 280"/>
                <a:gd name="T8" fmla="*/ 155 w 336"/>
                <a:gd name="T9" fmla="*/ 0 h 280"/>
                <a:gd name="T10" fmla="*/ 130 w 336"/>
                <a:gd name="T11" fmla="*/ 0 h 280"/>
                <a:gd name="T12" fmla="*/ 130 w 336"/>
                <a:gd name="T13" fmla="*/ 113 h 280"/>
                <a:gd name="T14" fmla="*/ 54 w 336"/>
                <a:gd name="T15" fmla="*/ 113 h 280"/>
                <a:gd name="T16" fmla="*/ 24 w 336"/>
                <a:gd name="T17" fmla="*/ 90 h 280"/>
                <a:gd name="T18" fmla="*/ 0 w 336"/>
                <a:gd name="T19" fmla="*/ 90 h 280"/>
                <a:gd name="T20" fmla="*/ 12 w 336"/>
                <a:gd name="T21" fmla="*/ 139 h 280"/>
                <a:gd name="T22" fmla="*/ 0 w 336"/>
                <a:gd name="T23" fmla="*/ 190 h 280"/>
                <a:gd name="T24" fmla="*/ 27 w 336"/>
                <a:gd name="T25" fmla="*/ 190 h 280"/>
                <a:gd name="T26" fmla="*/ 54 w 336"/>
                <a:gd name="T27" fmla="*/ 166 h 280"/>
                <a:gd name="T28" fmla="*/ 130 w 336"/>
                <a:gd name="T29" fmla="*/ 166 h 280"/>
                <a:gd name="T30" fmla="*/ 130 w 336"/>
                <a:gd name="T31" fmla="*/ 280 h 280"/>
                <a:gd name="T32" fmla="*/ 153 w 336"/>
                <a:gd name="T33" fmla="*/ 280 h 280"/>
                <a:gd name="T34" fmla="*/ 216 w 336"/>
                <a:gd name="T35" fmla="*/ 179 h 280"/>
                <a:gd name="T36" fmla="*/ 296 w 336"/>
                <a:gd name="T37" fmla="*/ 1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0">
                  <a:moveTo>
                    <a:pt x="296" y="179"/>
                  </a:moveTo>
                  <a:cubicBezTo>
                    <a:pt x="318" y="179"/>
                    <a:pt x="336" y="161"/>
                    <a:pt x="336" y="139"/>
                  </a:cubicBezTo>
                  <a:cubicBezTo>
                    <a:pt x="336" y="117"/>
                    <a:pt x="318" y="99"/>
                    <a:pt x="296" y="99"/>
                  </a:cubicBezTo>
                  <a:cubicBezTo>
                    <a:pt x="216" y="99"/>
                    <a:pt x="216" y="99"/>
                    <a:pt x="216" y="99"/>
                  </a:cubicBezTo>
                  <a:cubicBezTo>
                    <a:pt x="155" y="0"/>
                    <a:pt x="155" y="0"/>
                    <a:pt x="155" y="0"/>
                  </a:cubicBezTo>
                  <a:cubicBezTo>
                    <a:pt x="130" y="0"/>
                    <a:pt x="130" y="0"/>
                    <a:pt x="130" y="0"/>
                  </a:cubicBezTo>
                  <a:cubicBezTo>
                    <a:pt x="130" y="113"/>
                    <a:pt x="130" y="113"/>
                    <a:pt x="130" y="113"/>
                  </a:cubicBezTo>
                  <a:cubicBezTo>
                    <a:pt x="54" y="113"/>
                    <a:pt x="54" y="113"/>
                    <a:pt x="54" y="113"/>
                  </a:cubicBezTo>
                  <a:cubicBezTo>
                    <a:pt x="24" y="90"/>
                    <a:pt x="24" y="90"/>
                    <a:pt x="24" y="90"/>
                  </a:cubicBezTo>
                  <a:cubicBezTo>
                    <a:pt x="0" y="90"/>
                    <a:pt x="0" y="90"/>
                    <a:pt x="0" y="90"/>
                  </a:cubicBezTo>
                  <a:cubicBezTo>
                    <a:pt x="12" y="139"/>
                    <a:pt x="12" y="139"/>
                    <a:pt x="12" y="139"/>
                  </a:cubicBezTo>
                  <a:cubicBezTo>
                    <a:pt x="0" y="190"/>
                    <a:pt x="0" y="190"/>
                    <a:pt x="0" y="190"/>
                  </a:cubicBezTo>
                  <a:cubicBezTo>
                    <a:pt x="27" y="190"/>
                    <a:pt x="27" y="190"/>
                    <a:pt x="27" y="190"/>
                  </a:cubicBezTo>
                  <a:cubicBezTo>
                    <a:pt x="54" y="166"/>
                    <a:pt x="54" y="166"/>
                    <a:pt x="54" y="166"/>
                  </a:cubicBezTo>
                  <a:cubicBezTo>
                    <a:pt x="130" y="166"/>
                    <a:pt x="130" y="166"/>
                    <a:pt x="130" y="166"/>
                  </a:cubicBezTo>
                  <a:cubicBezTo>
                    <a:pt x="130" y="280"/>
                    <a:pt x="130" y="280"/>
                    <a:pt x="130" y="280"/>
                  </a:cubicBezTo>
                  <a:cubicBezTo>
                    <a:pt x="153" y="280"/>
                    <a:pt x="153" y="280"/>
                    <a:pt x="153" y="280"/>
                  </a:cubicBezTo>
                  <a:cubicBezTo>
                    <a:pt x="216" y="179"/>
                    <a:pt x="216" y="179"/>
                    <a:pt x="216" y="179"/>
                  </a:cubicBezTo>
                  <a:lnTo>
                    <a:pt x="296" y="179"/>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44" name="Group 92"/>
            <p:cNvGrpSpPr>
              <a:grpSpLocks noChangeAspect="1"/>
            </p:cNvGrpSpPr>
            <p:nvPr/>
          </p:nvGrpSpPr>
          <p:grpSpPr bwMode="auto">
            <a:xfrm>
              <a:off x="283240" y="2944510"/>
              <a:ext cx="200024" cy="392113"/>
              <a:chOff x="158" y="1888"/>
              <a:chExt cx="131" cy="247"/>
            </a:xfrm>
          </p:grpSpPr>
          <p:sp>
            <p:nvSpPr>
              <p:cNvPr id="869" name="Rectangle 93"/>
              <p:cNvSpPr>
                <a:spLocks noChangeArrowheads="1"/>
              </p:cNvSpPr>
              <p:nvPr/>
            </p:nvSpPr>
            <p:spPr bwMode="auto">
              <a:xfrm>
                <a:off x="158" y="1888"/>
                <a:ext cx="131" cy="247"/>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0" name="Line 94"/>
              <p:cNvSpPr>
                <a:spLocks noChangeShapeType="1"/>
              </p:cNvSpPr>
              <p:nvPr/>
            </p:nvSpPr>
            <p:spPr bwMode="auto">
              <a:xfrm>
                <a:off x="186" y="1928"/>
                <a:ext cx="74"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1" name="Line 95"/>
              <p:cNvSpPr>
                <a:spLocks noChangeShapeType="1"/>
              </p:cNvSpPr>
              <p:nvPr/>
            </p:nvSpPr>
            <p:spPr bwMode="auto">
              <a:xfrm>
                <a:off x="186" y="2058"/>
                <a:ext cx="74"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2" name="Line 96"/>
              <p:cNvSpPr>
                <a:spLocks noChangeShapeType="1"/>
              </p:cNvSpPr>
              <p:nvPr/>
            </p:nvSpPr>
            <p:spPr bwMode="auto">
              <a:xfrm>
                <a:off x="186" y="2094"/>
                <a:ext cx="74"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45" name="Group 104"/>
            <p:cNvGrpSpPr>
              <a:grpSpLocks noChangeAspect="1"/>
            </p:cNvGrpSpPr>
            <p:nvPr/>
          </p:nvGrpSpPr>
          <p:grpSpPr bwMode="auto">
            <a:xfrm>
              <a:off x="237995" y="2341275"/>
              <a:ext cx="290514" cy="400051"/>
              <a:chOff x="178" y="1490"/>
              <a:chExt cx="183" cy="252"/>
            </a:xfrm>
          </p:grpSpPr>
          <p:sp>
            <p:nvSpPr>
              <p:cNvPr id="860" name="Oval 105"/>
              <p:cNvSpPr>
                <a:spLocks noChangeArrowheads="1"/>
              </p:cNvSpPr>
              <p:nvPr/>
            </p:nvSpPr>
            <p:spPr bwMode="auto">
              <a:xfrm>
                <a:off x="248" y="1531"/>
                <a:ext cx="43" cy="44"/>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1" name="Line 106"/>
              <p:cNvSpPr>
                <a:spLocks noChangeShapeType="1"/>
              </p:cNvSpPr>
              <p:nvPr/>
            </p:nvSpPr>
            <p:spPr bwMode="auto">
              <a:xfrm flipV="1">
                <a:off x="206" y="1573"/>
                <a:ext cx="56" cy="16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2" name="Line 107"/>
              <p:cNvSpPr>
                <a:spLocks noChangeShapeType="1"/>
              </p:cNvSpPr>
              <p:nvPr/>
            </p:nvSpPr>
            <p:spPr bwMode="auto">
              <a:xfrm flipH="1" flipV="1">
                <a:off x="276" y="1573"/>
                <a:ext cx="56" cy="16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3" name="Line 108"/>
              <p:cNvSpPr>
                <a:spLocks noChangeShapeType="1"/>
              </p:cNvSpPr>
              <p:nvPr/>
            </p:nvSpPr>
            <p:spPr bwMode="auto">
              <a:xfrm>
                <a:off x="240" y="1641"/>
                <a:ext cx="58"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4" name="Line 109"/>
              <p:cNvSpPr>
                <a:spLocks noChangeShapeType="1"/>
              </p:cNvSpPr>
              <p:nvPr/>
            </p:nvSpPr>
            <p:spPr bwMode="auto">
              <a:xfrm>
                <a:off x="221" y="1695"/>
                <a:ext cx="96"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5" name="Freeform 110"/>
              <p:cNvSpPr>
                <a:spLocks/>
              </p:cNvSpPr>
              <p:nvPr/>
            </p:nvSpPr>
            <p:spPr bwMode="auto">
              <a:xfrm>
                <a:off x="178" y="1490"/>
                <a:ext cx="26" cy="125"/>
              </a:xfrm>
              <a:custGeom>
                <a:avLst/>
                <a:gdLst>
                  <a:gd name="T0" fmla="*/ 36 w 36"/>
                  <a:gd name="T1" fmla="*/ 173 h 173"/>
                  <a:gd name="T2" fmla="*/ 0 w 36"/>
                  <a:gd name="T3" fmla="*/ 86 h 173"/>
                  <a:gd name="T4" fmla="*/ 35 w 36"/>
                  <a:gd name="T5" fmla="*/ 0 h 173"/>
                </a:gdLst>
                <a:ahLst/>
                <a:cxnLst>
                  <a:cxn ang="0">
                    <a:pos x="T0" y="T1"/>
                  </a:cxn>
                  <a:cxn ang="0">
                    <a:pos x="T2" y="T3"/>
                  </a:cxn>
                  <a:cxn ang="0">
                    <a:pos x="T4" y="T5"/>
                  </a:cxn>
                </a:cxnLst>
                <a:rect l="0" t="0" r="r" b="b"/>
                <a:pathLst>
                  <a:path w="36" h="173">
                    <a:moveTo>
                      <a:pt x="36" y="173"/>
                    </a:moveTo>
                    <a:cubicBezTo>
                      <a:pt x="13" y="151"/>
                      <a:pt x="0" y="120"/>
                      <a:pt x="0" y="86"/>
                    </a:cubicBezTo>
                    <a:cubicBezTo>
                      <a:pt x="0" y="52"/>
                      <a:pt x="13" y="22"/>
                      <a:pt x="35"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6" name="Freeform 111"/>
              <p:cNvSpPr>
                <a:spLocks/>
              </p:cNvSpPr>
              <p:nvPr/>
            </p:nvSpPr>
            <p:spPr bwMode="auto">
              <a:xfrm>
                <a:off x="216" y="1517"/>
                <a:ext cx="14" cy="71"/>
              </a:xfrm>
              <a:custGeom>
                <a:avLst/>
                <a:gdLst>
                  <a:gd name="T0" fmla="*/ 20 w 20"/>
                  <a:gd name="T1" fmla="*/ 97 h 97"/>
                  <a:gd name="T2" fmla="*/ 0 w 20"/>
                  <a:gd name="T3" fmla="*/ 49 h 97"/>
                  <a:gd name="T4" fmla="*/ 20 w 20"/>
                  <a:gd name="T5" fmla="*/ 0 h 97"/>
                </a:gdLst>
                <a:ahLst/>
                <a:cxnLst>
                  <a:cxn ang="0">
                    <a:pos x="T0" y="T1"/>
                  </a:cxn>
                  <a:cxn ang="0">
                    <a:pos x="T2" y="T3"/>
                  </a:cxn>
                  <a:cxn ang="0">
                    <a:pos x="T4" y="T5"/>
                  </a:cxn>
                </a:cxnLst>
                <a:rect l="0" t="0" r="r" b="b"/>
                <a:pathLst>
                  <a:path w="20" h="97">
                    <a:moveTo>
                      <a:pt x="20" y="97"/>
                    </a:moveTo>
                    <a:cubicBezTo>
                      <a:pt x="8" y="84"/>
                      <a:pt x="0" y="67"/>
                      <a:pt x="0" y="49"/>
                    </a:cubicBezTo>
                    <a:cubicBezTo>
                      <a:pt x="0" y="30"/>
                      <a:pt x="8" y="12"/>
                      <a:pt x="20"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7" name="Freeform 112"/>
              <p:cNvSpPr>
                <a:spLocks/>
              </p:cNvSpPr>
              <p:nvPr/>
            </p:nvSpPr>
            <p:spPr bwMode="auto">
              <a:xfrm>
                <a:off x="335" y="1490"/>
                <a:ext cx="26" cy="125"/>
              </a:xfrm>
              <a:custGeom>
                <a:avLst/>
                <a:gdLst>
                  <a:gd name="T0" fmla="*/ 0 w 37"/>
                  <a:gd name="T1" fmla="*/ 173 h 173"/>
                  <a:gd name="T2" fmla="*/ 37 w 37"/>
                  <a:gd name="T3" fmla="*/ 86 h 173"/>
                  <a:gd name="T4" fmla="*/ 1 w 37"/>
                  <a:gd name="T5" fmla="*/ 0 h 173"/>
                </a:gdLst>
                <a:ahLst/>
                <a:cxnLst>
                  <a:cxn ang="0">
                    <a:pos x="T0" y="T1"/>
                  </a:cxn>
                  <a:cxn ang="0">
                    <a:pos x="T2" y="T3"/>
                  </a:cxn>
                  <a:cxn ang="0">
                    <a:pos x="T4" y="T5"/>
                  </a:cxn>
                </a:cxnLst>
                <a:rect l="0" t="0" r="r" b="b"/>
                <a:pathLst>
                  <a:path w="37" h="173">
                    <a:moveTo>
                      <a:pt x="0" y="173"/>
                    </a:moveTo>
                    <a:cubicBezTo>
                      <a:pt x="23" y="151"/>
                      <a:pt x="37" y="120"/>
                      <a:pt x="37" y="86"/>
                    </a:cubicBezTo>
                    <a:cubicBezTo>
                      <a:pt x="37" y="52"/>
                      <a:pt x="23" y="22"/>
                      <a:pt x="1"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8" name="Freeform 113"/>
              <p:cNvSpPr>
                <a:spLocks/>
              </p:cNvSpPr>
              <p:nvPr/>
            </p:nvSpPr>
            <p:spPr bwMode="auto">
              <a:xfrm>
                <a:off x="309" y="1517"/>
                <a:ext cx="14" cy="71"/>
              </a:xfrm>
              <a:custGeom>
                <a:avLst/>
                <a:gdLst>
                  <a:gd name="T0" fmla="*/ 0 w 20"/>
                  <a:gd name="T1" fmla="*/ 97 h 97"/>
                  <a:gd name="T2" fmla="*/ 20 w 20"/>
                  <a:gd name="T3" fmla="*/ 49 h 97"/>
                  <a:gd name="T4" fmla="*/ 0 w 20"/>
                  <a:gd name="T5" fmla="*/ 0 h 97"/>
                </a:gdLst>
                <a:ahLst/>
                <a:cxnLst>
                  <a:cxn ang="0">
                    <a:pos x="T0" y="T1"/>
                  </a:cxn>
                  <a:cxn ang="0">
                    <a:pos x="T2" y="T3"/>
                  </a:cxn>
                  <a:cxn ang="0">
                    <a:pos x="T4" y="T5"/>
                  </a:cxn>
                </a:cxnLst>
                <a:rect l="0" t="0" r="r" b="b"/>
                <a:pathLst>
                  <a:path w="20" h="97">
                    <a:moveTo>
                      <a:pt x="0" y="97"/>
                    </a:moveTo>
                    <a:cubicBezTo>
                      <a:pt x="12" y="84"/>
                      <a:pt x="20" y="67"/>
                      <a:pt x="20" y="49"/>
                    </a:cubicBezTo>
                    <a:cubicBezTo>
                      <a:pt x="20" y="30"/>
                      <a:pt x="12" y="12"/>
                      <a:pt x="0"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46" name="Group 204"/>
            <p:cNvGrpSpPr>
              <a:grpSpLocks noChangeAspect="1"/>
            </p:cNvGrpSpPr>
            <p:nvPr/>
          </p:nvGrpSpPr>
          <p:grpSpPr bwMode="auto">
            <a:xfrm>
              <a:off x="235616" y="1723736"/>
              <a:ext cx="295276" cy="414338"/>
              <a:chOff x="207" y="1124"/>
              <a:chExt cx="186" cy="261"/>
            </a:xfrm>
          </p:grpSpPr>
          <p:sp>
            <p:nvSpPr>
              <p:cNvPr id="855" name="Freeform 205"/>
              <p:cNvSpPr>
                <a:spLocks/>
              </p:cNvSpPr>
              <p:nvPr/>
            </p:nvSpPr>
            <p:spPr bwMode="auto">
              <a:xfrm>
                <a:off x="306" y="1124"/>
                <a:ext cx="87" cy="261"/>
              </a:xfrm>
              <a:custGeom>
                <a:avLst/>
                <a:gdLst>
                  <a:gd name="T0" fmla="*/ 60 w 120"/>
                  <a:gd name="T1" fmla="*/ 0 h 360"/>
                  <a:gd name="T2" fmla="*/ 120 w 120"/>
                  <a:gd name="T3" fmla="*/ 60 h 360"/>
                  <a:gd name="T4" fmla="*/ 94 w 120"/>
                  <a:gd name="T5" fmla="*/ 110 h 360"/>
                  <a:gd name="T6" fmla="*/ 86 w 120"/>
                  <a:gd name="T7" fmla="*/ 114 h 360"/>
                  <a:gd name="T8" fmla="*/ 86 w 120"/>
                  <a:gd name="T9" fmla="*/ 334 h 360"/>
                  <a:gd name="T10" fmla="*/ 60 w 120"/>
                  <a:gd name="T11" fmla="*/ 360 h 360"/>
                  <a:gd name="T12" fmla="*/ 34 w 120"/>
                  <a:gd name="T13" fmla="*/ 334 h 360"/>
                  <a:gd name="T14" fmla="*/ 34 w 120"/>
                  <a:gd name="T15" fmla="*/ 114 h 360"/>
                  <a:gd name="T16" fmla="*/ 26 w 120"/>
                  <a:gd name="T17" fmla="*/ 110 h 360"/>
                  <a:gd name="T18" fmla="*/ 0 w 120"/>
                  <a:gd name="T19" fmla="*/ 60 h 360"/>
                  <a:gd name="T20" fmla="*/ 60 w 120"/>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360">
                    <a:moveTo>
                      <a:pt x="60" y="0"/>
                    </a:moveTo>
                    <a:cubicBezTo>
                      <a:pt x="93" y="0"/>
                      <a:pt x="120" y="27"/>
                      <a:pt x="120" y="60"/>
                    </a:cubicBezTo>
                    <a:cubicBezTo>
                      <a:pt x="120" y="81"/>
                      <a:pt x="110" y="99"/>
                      <a:pt x="94" y="110"/>
                    </a:cubicBezTo>
                    <a:cubicBezTo>
                      <a:pt x="86" y="114"/>
                      <a:pt x="86" y="114"/>
                      <a:pt x="86" y="114"/>
                    </a:cubicBezTo>
                    <a:cubicBezTo>
                      <a:pt x="86" y="334"/>
                      <a:pt x="86" y="334"/>
                      <a:pt x="86" y="334"/>
                    </a:cubicBezTo>
                    <a:cubicBezTo>
                      <a:pt x="86" y="348"/>
                      <a:pt x="74" y="360"/>
                      <a:pt x="60" y="360"/>
                    </a:cubicBezTo>
                    <a:cubicBezTo>
                      <a:pt x="46" y="360"/>
                      <a:pt x="34" y="348"/>
                      <a:pt x="34" y="334"/>
                    </a:cubicBezTo>
                    <a:cubicBezTo>
                      <a:pt x="34" y="114"/>
                      <a:pt x="34" y="114"/>
                      <a:pt x="34" y="114"/>
                    </a:cubicBezTo>
                    <a:cubicBezTo>
                      <a:pt x="26" y="110"/>
                      <a:pt x="26" y="110"/>
                      <a:pt x="26" y="110"/>
                    </a:cubicBezTo>
                    <a:cubicBezTo>
                      <a:pt x="11" y="99"/>
                      <a:pt x="0" y="81"/>
                      <a:pt x="0" y="60"/>
                    </a:cubicBezTo>
                    <a:cubicBezTo>
                      <a:pt x="0" y="27"/>
                      <a:pt x="27" y="0"/>
                      <a:pt x="60" y="0"/>
                    </a:cubicBez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6" name="Freeform 206"/>
              <p:cNvSpPr>
                <a:spLocks/>
              </p:cNvSpPr>
              <p:nvPr/>
            </p:nvSpPr>
            <p:spPr bwMode="auto">
              <a:xfrm>
                <a:off x="207" y="1264"/>
                <a:ext cx="39" cy="121"/>
              </a:xfrm>
              <a:custGeom>
                <a:avLst/>
                <a:gdLst>
                  <a:gd name="T0" fmla="*/ 0 w 53"/>
                  <a:gd name="T1" fmla="*/ 0 h 167"/>
                  <a:gd name="T2" fmla="*/ 26 w 53"/>
                  <a:gd name="T3" fmla="*/ 0 h 167"/>
                  <a:gd name="T4" fmla="*/ 53 w 53"/>
                  <a:gd name="T5" fmla="*/ 0 h 167"/>
                  <a:gd name="T6" fmla="*/ 53 w 53"/>
                  <a:gd name="T7" fmla="*/ 26 h 167"/>
                  <a:gd name="T8" fmla="*/ 53 w 53"/>
                  <a:gd name="T9" fmla="*/ 94 h 167"/>
                  <a:gd name="T10" fmla="*/ 53 w 53"/>
                  <a:gd name="T11" fmla="*/ 141 h 167"/>
                  <a:gd name="T12" fmla="*/ 26 w 53"/>
                  <a:gd name="T13" fmla="*/ 167 h 167"/>
                  <a:gd name="T14" fmla="*/ 0 w 53"/>
                  <a:gd name="T15" fmla="*/ 141 h 167"/>
                  <a:gd name="T16" fmla="*/ 0 w 53"/>
                  <a:gd name="T17" fmla="*/ 94 h 167"/>
                  <a:gd name="T18" fmla="*/ 0 w 53"/>
                  <a:gd name="T19" fmla="*/ 26 h 167"/>
                  <a:gd name="T20" fmla="*/ 0 w 53"/>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167">
                    <a:moveTo>
                      <a:pt x="0" y="0"/>
                    </a:moveTo>
                    <a:cubicBezTo>
                      <a:pt x="26" y="0"/>
                      <a:pt x="26" y="0"/>
                      <a:pt x="26" y="0"/>
                    </a:cubicBezTo>
                    <a:cubicBezTo>
                      <a:pt x="53" y="0"/>
                      <a:pt x="53" y="0"/>
                      <a:pt x="53" y="0"/>
                    </a:cubicBezTo>
                    <a:cubicBezTo>
                      <a:pt x="53" y="26"/>
                      <a:pt x="53" y="26"/>
                      <a:pt x="53" y="26"/>
                    </a:cubicBezTo>
                    <a:cubicBezTo>
                      <a:pt x="53" y="94"/>
                      <a:pt x="53" y="94"/>
                      <a:pt x="53" y="94"/>
                    </a:cubicBezTo>
                    <a:cubicBezTo>
                      <a:pt x="53" y="141"/>
                      <a:pt x="53" y="141"/>
                      <a:pt x="53" y="141"/>
                    </a:cubicBezTo>
                    <a:cubicBezTo>
                      <a:pt x="53" y="155"/>
                      <a:pt x="41" y="167"/>
                      <a:pt x="26" y="167"/>
                    </a:cubicBezTo>
                    <a:cubicBezTo>
                      <a:pt x="12" y="167"/>
                      <a:pt x="0" y="155"/>
                      <a:pt x="0" y="141"/>
                    </a:cubicBezTo>
                    <a:cubicBezTo>
                      <a:pt x="0" y="94"/>
                      <a:pt x="0" y="94"/>
                      <a:pt x="0" y="94"/>
                    </a:cubicBezTo>
                    <a:cubicBezTo>
                      <a:pt x="0" y="26"/>
                      <a:pt x="0" y="26"/>
                      <a:pt x="0" y="26"/>
                    </a:cubicBezTo>
                    <a:cubicBezTo>
                      <a:pt x="0" y="0"/>
                      <a:pt x="0" y="0"/>
                      <a:pt x="0" y="0"/>
                    </a:cubicBez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7" name="Freeform 207"/>
              <p:cNvSpPr>
                <a:spLocks/>
              </p:cNvSpPr>
              <p:nvPr/>
            </p:nvSpPr>
            <p:spPr bwMode="auto">
              <a:xfrm>
                <a:off x="207" y="1124"/>
                <a:ext cx="39" cy="49"/>
              </a:xfrm>
              <a:custGeom>
                <a:avLst/>
                <a:gdLst>
                  <a:gd name="T0" fmla="*/ 39 w 39"/>
                  <a:gd name="T1" fmla="*/ 0 h 49"/>
                  <a:gd name="T2" fmla="*/ 39 w 39"/>
                  <a:gd name="T3" fmla="*/ 31 h 49"/>
                  <a:gd name="T4" fmla="*/ 19 w 39"/>
                  <a:gd name="T5" fmla="*/ 49 h 49"/>
                  <a:gd name="T6" fmla="*/ 0 w 39"/>
                  <a:gd name="T7" fmla="*/ 31 h 49"/>
                  <a:gd name="T8" fmla="*/ 0 w 39"/>
                  <a:gd name="T9" fmla="*/ 0 h 49"/>
                  <a:gd name="T10" fmla="*/ 39 w 39"/>
                  <a:gd name="T11" fmla="*/ 0 h 49"/>
                  <a:gd name="T12" fmla="*/ 39 w 3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39" y="0"/>
                    </a:moveTo>
                    <a:lnTo>
                      <a:pt x="39" y="31"/>
                    </a:lnTo>
                    <a:lnTo>
                      <a:pt x="19" y="49"/>
                    </a:lnTo>
                    <a:lnTo>
                      <a:pt x="0" y="31"/>
                    </a:lnTo>
                    <a:lnTo>
                      <a:pt x="0" y="0"/>
                    </a:lnTo>
                    <a:lnTo>
                      <a:pt x="39" y="0"/>
                    </a:lnTo>
                    <a:lnTo>
                      <a:pt x="39"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8" name="Line 208"/>
              <p:cNvSpPr>
                <a:spLocks noChangeShapeType="1"/>
              </p:cNvSpPr>
              <p:nvPr/>
            </p:nvSpPr>
            <p:spPr bwMode="auto">
              <a:xfrm>
                <a:off x="226" y="1173"/>
                <a:ext cx="0" cy="8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9" name="Line 209"/>
              <p:cNvSpPr>
                <a:spLocks noChangeShapeType="1"/>
              </p:cNvSpPr>
              <p:nvPr/>
            </p:nvSpPr>
            <p:spPr bwMode="auto">
              <a:xfrm>
                <a:off x="348" y="1124"/>
                <a:ext cx="0" cy="41"/>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47" name="Group 275"/>
            <p:cNvGrpSpPr>
              <a:grpSpLocks noChangeAspect="1"/>
            </p:cNvGrpSpPr>
            <p:nvPr/>
          </p:nvGrpSpPr>
          <p:grpSpPr bwMode="auto">
            <a:xfrm>
              <a:off x="189577" y="1364968"/>
              <a:ext cx="387350" cy="155575"/>
              <a:chOff x="159" y="894"/>
              <a:chExt cx="244" cy="98"/>
            </a:xfrm>
          </p:grpSpPr>
          <p:sp>
            <p:nvSpPr>
              <p:cNvPr id="852" name="Rectangle 276"/>
              <p:cNvSpPr>
                <a:spLocks noChangeArrowheads="1"/>
              </p:cNvSpPr>
              <p:nvPr/>
            </p:nvSpPr>
            <p:spPr bwMode="auto">
              <a:xfrm>
                <a:off x="159" y="894"/>
                <a:ext cx="244" cy="98"/>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3" name="Line 277"/>
              <p:cNvSpPr>
                <a:spLocks noChangeShapeType="1"/>
              </p:cNvSpPr>
              <p:nvPr/>
            </p:nvSpPr>
            <p:spPr bwMode="auto">
              <a:xfrm flipH="1">
                <a:off x="159" y="944"/>
                <a:ext cx="105"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4" name="Oval 278"/>
              <p:cNvSpPr>
                <a:spLocks noChangeArrowheads="1"/>
              </p:cNvSpPr>
              <p:nvPr/>
            </p:nvSpPr>
            <p:spPr bwMode="auto">
              <a:xfrm>
                <a:off x="349" y="938"/>
                <a:ext cx="9" cy="10"/>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48" name="Group 288"/>
            <p:cNvGrpSpPr>
              <a:grpSpLocks noChangeAspect="1"/>
            </p:cNvGrpSpPr>
            <p:nvPr/>
          </p:nvGrpSpPr>
          <p:grpSpPr bwMode="auto">
            <a:xfrm>
              <a:off x="187196" y="247414"/>
              <a:ext cx="392113" cy="387350"/>
              <a:chOff x="209" y="149"/>
              <a:chExt cx="247" cy="244"/>
            </a:xfrm>
          </p:grpSpPr>
          <p:sp>
            <p:nvSpPr>
              <p:cNvPr id="849" name="Freeform 289"/>
              <p:cNvSpPr>
                <a:spLocks/>
              </p:cNvSpPr>
              <p:nvPr/>
            </p:nvSpPr>
            <p:spPr bwMode="auto">
              <a:xfrm>
                <a:off x="209" y="149"/>
                <a:ext cx="247" cy="244"/>
              </a:xfrm>
              <a:custGeom>
                <a:avLst/>
                <a:gdLst>
                  <a:gd name="T0" fmla="*/ 214 w 247"/>
                  <a:gd name="T1" fmla="*/ 56 h 244"/>
                  <a:gd name="T2" fmla="*/ 247 w 247"/>
                  <a:gd name="T3" fmla="*/ 56 h 244"/>
                  <a:gd name="T4" fmla="*/ 247 w 247"/>
                  <a:gd name="T5" fmla="*/ 244 h 244"/>
                  <a:gd name="T6" fmla="*/ 0 w 247"/>
                  <a:gd name="T7" fmla="*/ 244 h 244"/>
                  <a:gd name="T8" fmla="*/ 0 w 247"/>
                  <a:gd name="T9" fmla="*/ 56 h 244"/>
                  <a:gd name="T10" fmla="*/ 33 w 247"/>
                  <a:gd name="T11" fmla="*/ 56 h 244"/>
                  <a:gd name="T12" fmla="*/ 124 w 247"/>
                  <a:gd name="T13" fmla="*/ 0 h 244"/>
                  <a:gd name="T14" fmla="*/ 214 w 247"/>
                  <a:gd name="T15" fmla="*/ 56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244">
                    <a:moveTo>
                      <a:pt x="214" y="56"/>
                    </a:moveTo>
                    <a:lnTo>
                      <a:pt x="247" y="56"/>
                    </a:lnTo>
                    <a:lnTo>
                      <a:pt x="247" y="244"/>
                    </a:lnTo>
                    <a:lnTo>
                      <a:pt x="0" y="244"/>
                    </a:lnTo>
                    <a:lnTo>
                      <a:pt x="0" y="56"/>
                    </a:lnTo>
                    <a:lnTo>
                      <a:pt x="33" y="56"/>
                    </a:lnTo>
                    <a:lnTo>
                      <a:pt x="124" y="0"/>
                    </a:lnTo>
                    <a:lnTo>
                      <a:pt x="214" y="56"/>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0" name="Freeform 290"/>
              <p:cNvSpPr>
                <a:spLocks/>
              </p:cNvSpPr>
              <p:nvPr/>
            </p:nvSpPr>
            <p:spPr bwMode="auto">
              <a:xfrm>
                <a:off x="242" y="208"/>
                <a:ext cx="181" cy="154"/>
              </a:xfrm>
              <a:custGeom>
                <a:avLst/>
                <a:gdLst>
                  <a:gd name="T0" fmla="*/ 0 w 181"/>
                  <a:gd name="T1" fmla="*/ 0 h 154"/>
                  <a:gd name="T2" fmla="*/ 91 w 181"/>
                  <a:gd name="T3" fmla="*/ 65 h 154"/>
                  <a:gd name="T4" fmla="*/ 181 w 181"/>
                  <a:gd name="T5" fmla="*/ 0 h 154"/>
                  <a:gd name="T6" fmla="*/ 181 w 181"/>
                  <a:gd name="T7" fmla="*/ 92 h 154"/>
                  <a:gd name="T8" fmla="*/ 91 w 181"/>
                  <a:gd name="T9" fmla="*/ 154 h 154"/>
                  <a:gd name="T10" fmla="*/ 0 w 181"/>
                  <a:gd name="T11" fmla="*/ 92 h 154"/>
                  <a:gd name="T12" fmla="*/ 0 w 18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81" h="154">
                    <a:moveTo>
                      <a:pt x="0" y="0"/>
                    </a:moveTo>
                    <a:lnTo>
                      <a:pt x="91" y="65"/>
                    </a:lnTo>
                    <a:lnTo>
                      <a:pt x="181" y="0"/>
                    </a:lnTo>
                    <a:lnTo>
                      <a:pt x="181" y="92"/>
                    </a:lnTo>
                    <a:lnTo>
                      <a:pt x="91" y="154"/>
                    </a:lnTo>
                    <a:lnTo>
                      <a:pt x="0" y="92"/>
                    </a:lnTo>
                    <a:lnTo>
                      <a:pt x="0"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1" name="Line 291"/>
              <p:cNvSpPr>
                <a:spLocks noChangeShapeType="1"/>
              </p:cNvSpPr>
              <p:nvPr/>
            </p:nvSpPr>
            <p:spPr bwMode="auto">
              <a:xfrm>
                <a:off x="333" y="271"/>
                <a:ext cx="0" cy="91"/>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884" name="Group 883"/>
          <p:cNvGrpSpPr/>
          <p:nvPr/>
        </p:nvGrpSpPr>
        <p:grpSpPr>
          <a:xfrm>
            <a:off x="-8350215" y="231097"/>
            <a:ext cx="395939" cy="4095328"/>
            <a:chOff x="2896295" y="233920"/>
            <a:chExt cx="404041" cy="4179124"/>
          </a:xfrm>
        </p:grpSpPr>
        <p:grpSp>
          <p:nvGrpSpPr>
            <p:cNvPr id="885" name="Group 118"/>
            <p:cNvGrpSpPr>
              <a:grpSpLocks noChangeAspect="1"/>
            </p:cNvGrpSpPr>
            <p:nvPr/>
          </p:nvGrpSpPr>
          <p:grpSpPr bwMode="auto">
            <a:xfrm>
              <a:off x="2901171" y="1942918"/>
              <a:ext cx="394385" cy="394385"/>
              <a:chOff x="3794" y="2081"/>
              <a:chExt cx="245" cy="245"/>
            </a:xfrm>
          </p:grpSpPr>
          <p:sp>
            <p:nvSpPr>
              <p:cNvPr id="939" name="Oval 119"/>
              <p:cNvSpPr>
                <a:spLocks noChangeArrowheads="1"/>
              </p:cNvSpPr>
              <p:nvPr/>
            </p:nvSpPr>
            <p:spPr bwMode="auto">
              <a:xfrm>
                <a:off x="3899" y="2186"/>
                <a:ext cx="34" cy="34"/>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0" name="Oval 120"/>
              <p:cNvSpPr>
                <a:spLocks noChangeArrowheads="1"/>
              </p:cNvSpPr>
              <p:nvPr/>
            </p:nvSpPr>
            <p:spPr bwMode="auto">
              <a:xfrm>
                <a:off x="3794" y="2081"/>
                <a:ext cx="245" cy="245"/>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1" name="Line 121"/>
              <p:cNvSpPr>
                <a:spLocks noChangeShapeType="1"/>
              </p:cNvSpPr>
              <p:nvPr/>
            </p:nvSpPr>
            <p:spPr bwMode="auto">
              <a:xfrm>
                <a:off x="3859" y="2145"/>
                <a:ext cx="34" cy="35"/>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2" name="Line 122"/>
              <p:cNvSpPr>
                <a:spLocks noChangeShapeType="1"/>
              </p:cNvSpPr>
              <p:nvPr/>
            </p:nvSpPr>
            <p:spPr bwMode="auto">
              <a:xfrm>
                <a:off x="3939" y="2226"/>
                <a:ext cx="34" cy="34"/>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3" name="Line 123"/>
              <p:cNvSpPr>
                <a:spLocks noChangeShapeType="1"/>
              </p:cNvSpPr>
              <p:nvPr/>
            </p:nvSpPr>
            <p:spPr bwMode="auto">
              <a:xfrm>
                <a:off x="3917" y="2081"/>
                <a:ext cx="0" cy="24"/>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86" name="Group 132"/>
            <p:cNvGrpSpPr>
              <a:grpSpLocks noChangeAspect="1"/>
            </p:cNvGrpSpPr>
            <p:nvPr/>
          </p:nvGrpSpPr>
          <p:grpSpPr bwMode="auto">
            <a:xfrm>
              <a:off x="2936284" y="4039600"/>
              <a:ext cx="324063" cy="373444"/>
              <a:chOff x="3812" y="2082"/>
              <a:chExt cx="210" cy="242"/>
            </a:xfrm>
          </p:grpSpPr>
          <p:sp>
            <p:nvSpPr>
              <p:cNvPr id="932" name="Freeform 133"/>
              <p:cNvSpPr>
                <a:spLocks/>
              </p:cNvSpPr>
              <p:nvPr/>
            </p:nvSpPr>
            <p:spPr bwMode="auto">
              <a:xfrm>
                <a:off x="3812" y="2082"/>
                <a:ext cx="210" cy="242"/>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1"/>
                      <a:pt x="256" y="281"/>
                      <a:pt x="256" y="281"/>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3" name="Line 134"/>
              <p:cNvSpPr>
                <a:spLocks noChangeShapeType="1"/>
              </p:cNvSpPr>
              <p:nvPr/>
            </p:nvSpPr>
            <p:spPr bwMode="auto">
              <a:xfrm>
                <a:off x="3878" y="2137"/>
                <a:ext cx="94"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4" name="Line 135"/>
              <p:cNvSpPr>
                <a:spLocks noChangeShapeType="1"/>
              </p:cNvSpPr>
              <p:nvPr/>
            </p:nvSpPr>
            <p:spPr bwMode="auto">
              <a:xfrm>
                <a:off x="3840" y="2137"/>
                <a:ext cx="19"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5" name="Line 136"/>
              <p:cNvSpPr>
                <a:spLocks noChangeShapeType="1"/>
              </p:cNvSpPr>
              <p:nvPr/>
            </p:nvSpPr>
            <p:spPr bwMode="auto">
              <a:xfrm>
                <a:off x="3878" y="2192"/>
                <a:ext cx="94"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6" name="Line 137"/>
              <p:cNvSpPr>
                <a:spLocks noChangeShapeType="1"/>
              </p:cNvSpPr>
              <p:nvPr/>
            </p:nvSpPr>
            <p:spPr bwMode="auto">
              <a:xfrm>
                <a:off x="3840" y="2192"/>
                <a:ext cx="19"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7" name="Line 138"/>
              <p:cNvSpPr>
                <a:spLocks noChangeShapeType="1"/>
              </p:cNvSpPr>
              <p:nvPr/>
            </p:nvSpPr>
            <p:spPr bwMode="auto">
              <a:xfrm>
                <a:off x="3878" y="2248"/>
                <a:ext cx="94"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8" name="Line 139"/>
              <p:cNvSpPr>
                <a:spLocks noChangeShapeType="1"/>
              </p:cNvSpPr>
              <p:nvPr/>
            </p:nvSpPr>
            <p:spPr bwMode="auto">
              <a:xfrm>
                <a:off x="3840" y="2248"/>
                <a:ext cx="19"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87" name="Group 160"/>
            <p:cNvGrpSpPr>
              <a:grpSpLocks noChangeAspect="1"/>
            </p:cNvGrpSpPr>
            <p:nvPr/>
          </p:nvGrpSpPr>
          <p:grpSpPr bwMode="auto">
            <a:xfrm>
              <a:off x="2896295" y="2564690"/>
              <a:ext cx="404041" cy="214093"/>
              <a:chOff x="7058" y="925"/>
              <a:chExt cx="251" cy="133"/>
            </a:xfrm>
          </p:grpSpPr>
          <p:sp>
            <p:nvSpPr>
              <p:cNvPr id="928" name="Freeform 161"/>
              <p:cNvSpPr>
                <a:spLocks/>
              </p:cNvSpPr>
              <p:nvPr/>
            </p:nvSpPr>
            <p:spPr bwMode="auto">
              <a:xfrm>
                <a:off x="7058" y="925"/>
                <a:ext cx="250" cy="69"/>
              </a:xfrm>
              <a:custGeom>
                <a:avLst/>
                <a:gdLst>
                  <a:gd name="T0" fmla="*/ 0 w 346"/>
                  <a:gd name="T1" fmla="*/ 95 h 95"/>
                  <a:gd name="T2" fmla="*/ 173 w 346"/>
                  <a:gd name="T3" fmla="*/ 0 h 95"/>
                  <a:gd name="T4" fmla="*/ 346 w 346"/>
                  <a:gd name="T5" fmla="*/ 95 h 95"/>
                </a:gdLst>
                <a:ahLst/>
                <a:cxnLst>
                  <a:cxn ang="0">
                    <a:pos x="T0" y="T1"/>
                  </a:cxn>
                  <a:cxn ang="0">
                    <a:pos x="T2" y="T3"/>
                  </a:cxn>
                  <a:cxn ang="0">
                    <a:pos x="T4" y="T5"/>
                  </a:cxn>
                </a:cxnLst>
                <a:rect l="0" t="0" r="r" b="b"/>
                <a:pathLst>
                  <a:path w="346" h="95">
                    <a:moveTo>
                      <a:pt x="0" y="95"/>
                    </a:moveTo>
                    <a:cubicBezTo>
                      <a:pt x="0" y="95"/>
                      <a:pt x="63" y="0"/>
                      <a:pt x="173" y="0"/>
                    </a:cubicBezTo>
                    <a:cubicBezTo>
                      <a:pt x="283" y="0"/>
                      <a:pt x="346" y="95"/>
                      <a:pt x="346" y="95"/>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9" name="Freeform 162"/>
              <p:cNvSpPr>
                <a:spLocks/>
              </p:cNvSpPr>
              <p:nvPr/>
            </p:nvSpPr>
            <p:spPr bwMode="auto">
              <a:xfrm>
                <a:off x="7059" y="988"/>
                <a:ext cx="250" cy="70"/>
              </a:xfrm>
              <a:custGeom>
                <a:avLst/>
                <a:gdLst>
                  <a:gd name="T0" fmla="*/ 0 w 346"/>
                  <a:gd name="T1" fmla="*/ 0 h 95"/>
                  <a:gd name="T2" fmla="*/ 173 w 346"/>
                  <a:gd name="T3" fmla="*/ 95 h 95"/>
                  <a:gd name="T4" fmla="*/ 346 w 346"/>
                  <a:gd name="T5" fmla="*/ 0 h 95"/>
                </a:gdLst>
                <a:ahLst/>
                <a:cxnLst>
                  <a:cxn ang="0">
                    <a:pos x="T0" y="T1"/>
                  </a:cxn>
                  <a:cxn ang="0">
                    <a:pos x="T2" y="T3"/>
                  </a:cxn>
                  <a:cxn ang="0">
                    <a:pos x="T4" y="T5"/>
                  </a:cxn>
                </a:cxnLst>
                <a:rect l="0" t="0" r="r" b="b"/>
                <a:pathLst>
                  <a:path w="346" h="95">
                    <a:moveTo>
                      <a:pt x="0" y="0"/>
                    </a:moveTo>
                    <a:cubicBezTo>
                      <a:pt x="0" y="0"/>
                      <a:pt x="63" y="95"/>
                      <a:pt x="173" y="95"/>
                    </a:cubicBezTo>
                    <a:cubicBezTo>
                      <a:pt x="283" y="95"/>
                      <a:pt x="346" y="0"/>
                      <a:pt x="346"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0" name="Oval 163"/>
              <p:cNvSpPr>
                <a:spLocks noChangeArrowheads="1"/>
              </p:cNvSpPr>
              <p:nvPr/>
            </p:nvSpPr>
            <p:spPr bwMode="auto">
              <a:xfrm>
                <a:off x="7121" y="931"/>
                <a:ext cx="124" cy="119"/>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1" name="Oval 164"/>
              <p:cNvSpPr>
                <a:spLocks noChangeArrowheads="1"/>
              </p:cNvSpPr>
              <p:nvPr/>
            </p:nvSpPr>
            <p:spPr bwMode="auto">
              <a:xfrm>
                <a:off x="7170" y="977"/>
                <a:ext cx="27" cy="2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88" name="Group 167"/>
            <p:cNvGrpSpPr>
              <a:grpSpLocks noChangeAspect="1"/>
            </p:cNvGrpSpPr>
            <p:nvPr/>
          </p:nvGrpSpPr>
          <p:grpSpPr bwMode="auto">
            <a:xfrm>
              <a:off x="2925280" y="3006199"/>
              <a:ext cx="346070" cy="301555"/>
              <a:chOff x="6385" y="1100"/>
              <a:chExt cx="241" cy="210"/>
            </a:xfrm>
          </p:grpSpPr>
          <p:sp>
            <p:nvSpPr>
              <p:cNvPr id="926" name="Freeform 168"/>
              <p:cNvSpPr>
                <a:spLocks/>
              </p:cNvSpPr>
              <p:nvPr/>
            </p:nvSpPr>
            <p:spPr bwMode="auto">
              <a:xfrm>
                <a:off x="6385" y="1100"/>
                <a:ext cx="241" cy="210"/>
              </a:xfrm>
              <a:custGeom>
                <a:avLst/>
                <a:gdLst>
                  <a:gd name="T0" fmla="*/ 241 w 241"/>
                  <a:gd name="T1" fmla="*/ 210 h 210"/>
                  <a:gd name="T2" fmla="*/ 0 w 241"/>
                  <a:gd name="T3" fmla="*/ 210 h 210"/>
                  <a:gd name="T4" fmla="*/ 0 w 241"/>
                  <a:gd name="T5" fmla="*/ 0 h 210"/>
                  <a:gd name="T6" fmla="*/ 97 w 241"/>
                  <a:gd name="T7" fmla="*/ 0 h 210"/>
                  <a:gd name="T8" fmla="*/ 115 w 241"/>
                  <a:gd name="T9" fmla="*/ 18 h 210"/>
                  <a:gd name="T10" fmla="*/ 241 w 241"/>
                  <a:gd name="T11" fmla="*/ 18 h 210"/>
                  <a:gd name="T12" fmla="*/ 241 w 241"/>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241" h="210">
                    <a:moveTo>
                      <a:pt x="241" y="210"/>
                    </a:moveTo>
                    <a:lnTo>
                      <a:pt x="0" y="210"/>
                    </a:lnTo>
                    <a:lnTo>
                      <a:pt x="0" y="0"/>
                    </a:lnTo>
                    <a:lnTo>
                      <a:pt x="97" y="0"/>
                    </a:lnTo>
                    <a:lnTo>
                      <a:pt x="115" y="18"/>
                    </a:lnTo>
                    <a:lnTo>
                      <a:pt x="241" y="18"/>
                    </a:lnTo>
                    <a:lnTo>
                      <a:pt x="241" y="21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7" name="Line 169"/>
              <p:cNvSpPr>
                <a:spLocks noChangeShapeType="1"/>
              </p:cNvSpPr>
              <p:nvPr/>
            </p:nvSpPr>
            <p:spPr bwMode="auto">
              <a:xfrm>
                <a:off x="6385" y="1140"/>
                <a:ext cx="241"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89" name="Group 180"/>
            <p:cNvGrpSpPr>
              <a:grpSpLocks noChangeAspect="1"/>
            </p:cNvGrpSpPr>
            <p:nvPr/>
          </p:nvGrpSpPr>
          <p:grpSpPr bwMode="auto">
            <a:xfrm>
              <a:off x="2926059" y="3535170"/>
              <a:ext cx="344512" cy="277016"/>
              <a:chOff x="3795" y="2105"/>
              <a:chExt cx="245" cy="197"/>
            </a:xfrm>
          </p:grpSpPr>
          <p:sp>
            <p:nvSpPr>
              <p:cNvPr id="913" name="Rectangle 181"/>
              <p:cNvSpPr>
                <a:spLocks noChangeArrowheads="1"/>
              </p:cNvSpPr>
              <p:nvPr/>
            </p:nvSpPr>
            <p:spPr bwMode="auto">
              <a:xfrm>
                <a:off x="3795" y="2105"/>
                <a:ext cx="245" cy="197"/>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4" name="Line 182"/>
              <p:cNvSpPr>
                <a:spLocks noChangeShapeType="1"/>
              </p:cNvSpPr>
              <p:nvPr/>
            </p:nvSpPr>
            <p:spPr bwMode="auto">
              <a:xfrm>
                <a:off x="3828" y="2141"/>
                <a:ext cx="0" cy="18"/>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5" name="Line 183"/>
              <p:cNvSpPr>
                <a:spLocks noChangeShapeType="1"/>
              </p:cNvSpPr>
              <p:nvPr/>
            </p:nvSpPr>
            <p:spPr bwMode="auto">
              <a:xfrm>
                <a:off x="3828" y="2105"/>
                <a:ext cx="0" cy="1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6" name="Line 184"/>
              <p:cNvSpPr>
                <a:spLocks noChangeShapeType="1"/>
              </p:cNvSpPr>
              <p:nvPr/>
            </p:nvSpPr>
            <p:spPr bwMode="auto">
              <a:xfrm>
                <a:off x="3828" y="2177"/>
                <a:ext cx="0" cy="1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7" name="Line 185"/>
              <p:cNvSpPr>
                <a:spLocks noChangeShapeType="1"/>
              </p:cNvSpPr>
              <p:nvPr/>
            </p:nvSpPr>
            <p:spPr bwMode="auto">
              <a:xfrm>
                <a:off x="3828" y="2213"/>
                <a:ext cx="0" cy="1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8" name="Line 186"/>
              <p:cNvSpPr>
                <a:spLocks noChangeShapeType="1"/>
              </p:cNvSpPr>
              <p:nvPr/>
            </p:nvSpPr>
            <p:spPr bwMode="auto">
              <a:xfrm>
                <a:off x="3828" y="2248"/>
                <a:ext cx="0" cy="1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9" name="Line 187"/>
              <p:cNvSpPr>
                <a:spLocks noChangeShapeType="1"/>
              </p:cNvSpPr>
              <p:nvPr/>
            </p:nvSpPr>
            <p:spPr bwMode="auto">
              <a:xfrm>
                <a:off x="3828" y="2284"/>
                <a:ext cx="0" cy="18"/>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0" name="Line 188"/>
              <p:cNvSpPr>
                <a:spLocks noChangeShapeType="1"/>
              </p:cNvSpPr>
              <p:nvPr/>
            </p:nvSpPr>
            <p:spPr bwMode="auto">
              <a:xfrm>
                <a:off x="4008" y="2141"/>
                <a:ext cx="0" cy="18"/>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1" name="Line 189"/>
              <p:cNvSpPr>
                <a:spLocks noChangeShapeType="1"/>
              </p:cNvSpPr>
              <p:nvPr/>
            </p:nvSpPr>
            <p:spPr bwMode="auto">
              <a:xfrm>
                <a:off x="4008" y="2105"/>
                <a:ext cx="0" cy="1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2" name="Line 190"/>
              <p:cNvSpPr>
                <a:spLocks noChangeShapeType="1"/>
              </p:cNvSpPr>
              <p:nvPr/>
            </p:nvSpPr>
            <p:spPr bwMode="auto">
              <a:xfrm>
                <a:off x="4008" y="2177"/>
                <a:ext cx="0" cy="1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3" name="Line 191"/>
              <p:cNvSpPr>
                <a:spLocks noChangeShapeType="1"/>
              </p:cNvSpPr>
              <p:nvPr/>
            </p:nvSpPr>
            <p:spPr bwMode="auto">
              <a:xfrm>
                <a:off x="4008" y="2213"/>
                <a:ext cx="0" cy="1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4" name="Line 192"/>
              <p:cNvSpPr>
                <a:spLocks noChangeShapeType="1"/>
              </p:cNvSpPr>
              <p:nvPr/>
            </p:nvSpPr>
            <p:spPr bwMode="auto">
              <a:xfrm>
                <a:off x="4008" y="2248"/>
                <a:ext cx="0" cy="17"/>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5" name="Line 193"/>
              <p:cNvSpPr>
                <a:spLocks noChangeShapeType="1"/>
              </p:cNvSpPr>
              <p:nvPr/>
            </p:nvSpPr>
            <p:spPr bwMode="auto">
              <a:xfrm>
                <a:off x="4008" y="2284"/>
                <a:ext cx="0" cy="18"/>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90" name="Group 51"/>
            <p:cNvGrpSpPr>
              <a:grpSpLocks noChangeAspect="1"/>
            </p:cNvGrpSpPr>
            <p:nvPr/>
          </p:nvGrpSpPr>
          <p:grpSpPr bwMode="auto">
            <a:xfrm>
              <a:off x="2952271" y="1422185"/>
              <a:ext cx="292101" cy="293300"/>
              <a:chOff x="1774" y="867"/>
              <a:chExt cx="244" cy="245"/>
            </a:xfrm>
          </p:grpSpPr>
          <p:sp>
            <p:nvSpPr>
              <p:cNvPr id="908" name="Freeform 52"/>
              <p:cNvSpPr>
                <a:spLocks/>
              </p:cNvSpPr>
              <p:nvPr/>
            </p:nvSpPr>
            <p:spPr bwMode="auto">
              <a:xfrm>
                <a:off x="1782" y="1019"/>
                <a:ext cx="83" cy="42"/>
              </a:xfrm>
              <a:custGeom>
                <a:avLst/>
                <a:gdLst>
                  <a:gd name="T0" fmla="*/ 83 w 83"/>
                  <a:gd name="T1" fmla="*/ 0 h 42"/>
                  <a:gd name="T2" fmla="*/ 42 w 83"/>
                  <a:gd name="T3" fmla="*/ 42 h 42"/>
                  <a:gd name="T4" fmla="*/ 0 w 83"/>
                  <a:gd name="T5" fmla="*/ 0 h 42"/>
                </a:gdLst>
                <a:ahLst/>
                <a:cxnLst>
                  <a:cxn ang="0">
                    <a:pos x="T0" y="T1"/>
                  </a:cxn>
                  <a:cxn ang="0">
                    <a:pos x="T2" y="T3"/>
                  </a:cxn>
                  <a:cxn ang="0">
                    <a:pos x="T4" y="T5"/>
                  </a:cxn>
                </a:cxnLst>
                <a:rect l="0" t="0" r="r" b="b"/>
                <a:pathLst>
                  <a:path w="83" h="42">
                    <a:moveTo>
                      <a:pt x="83" y="0"/>
                    </a:moveTo>
                    <a:lnTo>
                      <a:pt x="42" y="42"/>
                    </a:lnTo>
                    <a:lnTo>
                      <a:pt x="0"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9" name="Freeform 53"/>
              <p:cNvSpPr>
                <a:spLocks/>
              </p:cNvSpPr>
              <p:nvPr/>
            </p:nvSpPr>
            <p:spPr bwMode="auto">
              <a:xfrm>
                <a:off x="1927" y="875"/>
                <a:ext cx="41" cy="83"/>
              </a:xfrm>
              <a:custGeom>
                <a:avLst/>
                <a:gdLst>
                  <a:gd name="T0" fmla="*/ 0 w 41"/>
                  <a:gd name="T1" fmla="*/ 0 h 83"/>
                  <a:gd name="T2" fmla="*/ 41 w 41"/>
                  <a:gd name="T3" fmla="*/ 42 h 83"/>
                  <a:gd name="T4" fmla="*/ 0 w 41"/>
                  <a:gd name="T5" fmla="*/ 83 h 83"/>
                </a:gdLst>
                <a:ahLst/>
                <a:cxnLst>
                  <a:cxn ang="0">
                    <a:pos x="T0" y="T1"/>
                  </a:cxn>
                  <a:cxn ang="0">
                    <a:pos x="T2" y="T3"/>
                  </a:cxn>
                  <a:cxn ang="0">
                    <a:pos x="T4" y="T5"/>
                  </a:cxn>
                </a:cxnLst>
                <a:rect l="0" t="0" r="r" b="b"/>
                <a:pathLst>
                  <a:path w="41" h="83">
                    <a:moveTo>
                      <a:pt x="0" y="0"/>
                    </a:moveTo>
                    <a:lnTo>
                      <a:pt x="41" y="42"/>
                    </a:lnTo>
                    <a:lnTo>
                      <a:pt x="0" y="83"/>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0" name="Freeform 54"/>
              <p:cNvSpPr>
                <a:spLocks/>
              </p:cNvSpPr>
              <p:nvPr/>
            </p:nvSpPr>
            <p:spPr bwMode="auto">
              <a:xfrm>
                <a:off x="1809" y="900"/>
                <a:ext cx="159" cy="161"/>
              </a:xfrm>
              <a:custGeom>
                <a:avLst/>
                <a:gdLst>
                  <a:gd name="T0" fmla="*/ 220 w 220"/>
                  <a:gd name="T1" fmla="*/ 23 h 222"/>
                  <a:gd name="T2" fmla="*/ 54 w 220"/>
                  <a:gd name="T3" fmla="*/ 51 h 222"/>
                  <a:gd name="T4" fmla="*/ 21 w 220"/>
                  <a:gd name="T5" fmla="*/ 222 h 222"/>
                </a:gdLst>
                <a:ahLst/>
                <a:cxnLst>
                  <a:cxn ang="0">
                    <a:pos x="T0" y="T1"/>
                  </a:cxn>
                  <a:cxn ang="0">
                    <a:pos x="T2" y="T3"/>
                  </a:cxn>
                  <a:cxn ang="0">
                    <a:pos x="T4" y="T5"/>
                  </a:cxn>
                </a:cxnLst>
                <a:rect l="0" t="0" r="r" b="b"/>
                <a:pathLst>
                  <a:path w="220" h="222">
                    <a:moveTo>
                      <a:pt x="220" y="23"/>
                    </a:moveTo>
                    <a:cubicBezTo>
                      <a:pt x="220" y="23"/>
                      <a:pt x="104" y="0"/>
                      <a:pt x="54" y="51"/>
                    </a:cubicBezTo>
                    <a:cubicBezTo>
                      <a:pt x="0" y="105"/>
                      <a:pt x="21" y="222"/>
                      <a:pt x="21" y="222"/>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1" name="Freeform 55"/>
              <p:cNvSpPr>
                <a:spLocks/>
              </p:cNvSpPr>
              <p:nvPr/>
            </p:nvSpPr>
            <p:spPr bwMode="auto">
              <a:xfrm>
                <a:off x="1957" y="1050"/>
                <a:ext cx="61" cy="62"/>
              </a:xfrm>
              <a:custGeom>
                <a:avLst/>
                <a:gdLst>
                  <a:gd name="T0" fmla="*/ 0 w 61"/>
                  <a:gd name="T1" fmla="*/ 62 h 62"/>
                  <a:gd name="T2" fmla="*/ 0 w 61"/>
                  <a:gd name="T3" fmla="*/ 0 h 62"/>
                  <a:gd name="T4" fmla="*/ 61 w 61"/>
                  <a:gd name="T5" fmla="*/ 0 h 62"/>
                </a:gdLst>
                <a:ahLst/>
                <a:cxnLst>
                  <a:cxn ang="0">
                    <a:pos x="T0" y="T1"/>
                  </a:cxn>
                  <a:cxn ang="0">
                    <a:pos x="T2" y="T3"/>
                  </a:cxn>
                  <a:cxn ang="0">
                    <a:pos x="T4" y="T5"/>
                  </a:cxn>
                </a:cxnLst>
                <a:rect l="0" t="0" r="r" b="b"/>
                <a:pathLst>
                  <a:path w="61" h="62">
                    <a:moveTo>
                      <a:pt x="0" y="62"/>
                    </a:moveTo>
                    <a:lnTo>
                      <a:pt x="0" y="0"/>
                    </a:lnTo>
                    <a:lnTo>
                      <a:pt x="61"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2" name="Freeform 56"/>
              <p:cNvSpPr>
                <a:spLocks/>
              </p:cNvSpPr>
              <p:nvPr/>
            </p:nvSpPr>
            <p:spPr bwMode="auto">
              <a:xfrm>
                <a:off x="1774" y="867"/>
                <a:ext cx="244" cy="245"/>
              </a:xfrm>
              <a:custGeom>
                <a:avLst/>
                <a:gdLst>
                  <a:gd name="T0" fmla="*/ 244 w 244"/>
                  <a:gd name="T1" fmla="*/ 0 h 245"/>
                  <a:gd name="T2" fmla="*/ 244 w 244"/>
                  <a:gd name="T3" fmla="*/ 245 h 245"/>
                  <a:gd name="T4" fmla="*/ 0 w 244"/>
                  <a:gd name="T5" fmla="*/ 245 h 245"/>
                </a:gdLst>
                <a:ahLst/>
                <a:cxnLst>
                  <a:cxn ang="0">
                    <a:pos x="T0" y="T1"/>
                  </a:cxn>
                  <a:cxn ang="0">
                    <a:pos x="T2" y="T3"/>
                  </a:cxn>
                  <a:cxn ang="0">
                    <a:pos x="T4" y="T5"/>
                  </a:cxn>
                </a:cxnLst>
                <a:rect l="0" t="0" r="r" b="b"/>
                <a:pathLst>
                  <a:path w="244" h="245">
                    <a:moveTo>
                      <a:pt x="244" y="0"/>
                    </a:moveTo>
                    <a:lnTo>
                      <a:pt x="244" y="245"/>
                    </a:lnTo>
                    <a:lnTo>
                      <a:pt x="0" y="245"/>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91" name="Group 144"/>
            <p:cNvGrpSpPr>
              <a:grpSpLocks noChangeAspect="1"/>
            </p:cNvGrpSpPr>
            <p:nvPr/>
          </p:nvGrpSpPr>
          <p:grpSpPr bwMode="auto">
            <a:xfrm>
              <a:off x="2896703" y="233920"/>
              <a:ext cx="403225" cy="401638"/>
              <a:chOff x="1734" y="136"/>
              <a:chExt cx="254" cy="253"/>
            </a:xfrm>
          </p:grpSpPr>
          <p:sp>
            <p:nvSpPr>
              <p:cNvPr id="902" name="Freeform 145"/>
              <p:cNvSpPr>
                <a:spLocks/>
              </p:cNvSpPr>
              <p:nvPr/>
            </p:nvSpPr>
            <p:spPr bwMode="auto">
              <a:xfrm>
                <a:off x="1788" y="136"/>
                <a:ext cx="200" cy="199"/>
              </a:xfrm>
              <a:custGeom>
                <a:avLst/>
                <a:gdLst>
                  <a:gd name="T0" fmla="*/ 0 w 275"/>
                  <a:gd name="T1" fmla="*/ 123 h 275"/>
                  <a:gd name="T2" fmla="*/ 137 w 275"/>
                  <a:gd name="T3" fmla="*/ 0 h 275"/>
                  <a:gd name="T4" fmla="*/ 275 w 275"/>
                  <a:gd name="T5" fmla="*/ 138 h 275"/>
                  <a:gd name="T6" fmla="*/ 147 w 275"/>
                  <a:gd name="T7" fmla="*/ 275 h 275"/>
                </a:gdLst>
                <a:ahLst/>
                <a:cxnLst>
                  <a:cxn ang="0">
                    <a:pos x="T0" y="T1"/>
                  </a:cxn>
                  <a:cxn ang="0">
                    <a:pos x="T2" y="T3"/>
                  </a:cxn>
                  <a:cxn ang="0">
                    <a:pos x="T4" y="T5"/>
                  </a:cxn>
                  <a:cxn ang="0">
                    <a:pos x="T6" y="T7"/>
                  </a:cxn>
                </a:cxnLst>
                <a:rect l="0" t="0" r="r" b="b"/>
                <a:pathLst>
                  <a:path w="275" h="275">
                    <a:moveTo>
                      <a:pt x="0" y="123"/>
                    </a:moveTo>
                    <a:cubicBezTo>
                      <a:pt x="7" y="54"/>
                      <a:pt x="66" y="0"/>
                      <a:pt x="137" y="0"/>
                    </a:cubicBezTo>
                    <a:cubicBezTo>
                      <a:pt x="213" y="0"/>
                      <a:pt x="275" y="62"/>
                      <a:pt x="275" y="138"/>
                    </a:cubicBezTo>
                    <a:cubicBezTo>
                      <a:pt x="275" y="210"/>
                      <a:pt x="219" y="270"/>
                      <a:pt x="147" y="275"/>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3" name="Freeform 146"/>
              <p:cNvSpPr>
                <a:spLocks/>
              </p:cNvSpPr>
              <p:nvPr/>
            </p:nvSpPr>
            <p:spPr bwMode="auto">
              <a:xfrm>
                <a:off x="1734" y="220"/>
                <a:ext cx="169" cy="169"/>
              </a:xfrm>
              <a:custGeom>
                <a:avLst/>
                <a:gdLst>
                  <a:gd name="T0" fmla="*/ 170 w 232"/>
                  <a:gd name="T1" fmla="*/ 65 h 234"/>
                  <a:gd name="T2" fmla="*/ 211 w 232"/>
                  <a:gd name="T3" fmla="*/ 215 h 234"/>
                  <a:gd name="T4" fmla="*/ 62 w 232"/>
                  <a:gd name="T5" fmla="*/ 174 h 234"/>
                  <a:gd name="T6" fmla="*/ 21 w 232"/>
                  <a:gd name="T7" fmla="*/ 24 h 234"/>
                  <a:gd name="T8" fmla="*/ 170 w 232"/>
                  <a:gd name="T9" fmla="*/ 65 h 234"/>
                </a:gdLst>
                <a:ahLst/>
                <a:cxnLst>
                  <a:cxn ang="0">
                    <a:pos x="T0" y="T1"/>
                  </a:cxn>
                  <a:cxn ang="0">
                    <a:pos x="T2" y="T3"/>
                  </a:cxn>
                  <a:cxn ang="0">
                    <a:pos x="T4" y="T5"/>
                  </a:cxn>
                  <a:cxn ang="0">
                    <a:pos x="T6" y="T7"/>
                  </a:cxn>
                  <a:cxn ang="0">
                    <a:pos x="T8" y="T9"/>
                  </a:cxn>
                </a:cxnLst>
                <a:rect l="0" t="0" r="r" b="b"/>
                <a:pathLst>
                  <a:path w="232" h="234">
                    <a:moveTo>
                      <a:pt x="170" y="65"/>
                    </a:moveTo>
                    <a:cubicBezTo>
                      <a:pt x="223" y="118"/>
                      <a:pt x="232" y="194"/>
                      <a:pt x="211" y="215"/>
                    </a:cubicBezTo>
                    <a:cubicBezTo>
                      <a:pt x="192" y="234"/>
                      <a:pt x="114" y="226"/>
                      <a:pt x="62" y="174"/>
                    </a:cubicBezTo>
                    <a:cubicBezTo>
                      <a:pt x="9" y="121"/>
                      <a:pt x="0" y="45"/>
                      <a:pt x="21" y="24"/>
                    </a:cubicBezTo>
                    <a:cubicBezTo>
                      <a:pt x="45" y="0"/>
                      <a:pt x="118" y="13"/>
                      <a:pt x="170" y="65"/>
                    </a:cubicBez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4" name="Line 147"/>
              <p:cNvSpPr>
                <a:spLocks noChangeShapeType="1"/>
              </p:cNvSpPr>
              <p:nvPr/>
            </p:nvSpPr>
            <p:spPr bwMode="auto">
              <a:xfrm>
                <a:off x="1801" y="289"/>
                <a:ext cx="33" cy="33"/>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5" name="Line 148"/>
              <p:cNvSpPr>
                <a:spLocks noChangeShapeType="1"/>
              </p:cNvSpPr>
              <p:nvPr/>
            </p:nvSpPr>
            <p:spPr bwMode="auto">
              <a:xfrm>
                <a:off x="1818" y="165"/>
                <a:ext cx="142" cy="141"/>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6" name="Line 149"/>
              <p:cNvSpPr>
                <a:spLocks noChangeShapeType="1"/>
              </p:cNvSpPr>
              <p:nvPr/>
            </p:nvSpPr>
            <p:spPr bwMode="auto">
              <a:xfrm flipH="1">
                <a:off x="1856" y="165"/>
                <a:ext cx="101" cy="10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7" name="Freeform 150"/>
              <p:cNvSpPr>
                <a:spLocks/>
              </p:cNvSpPr>
              <p:nvPr/>
            </p:nvSpPr>
            <p:spPr bwMode="auto">
              <a:xfrm>
                <a:off x="1893" y="136"/>
                <a:ext cx="95" cy="97"/>
              </a:xfrm>
              <a:custGeom>
                <a:avLst/>
                <a:gdLst>
                  <a:gd name="T0" fmla="*/ 131 w 131"/>
                  <a:gd name="T1" fmla="*/ 119 h 133"/>
                  <a:gd name="T2" fmla="*/ 85 w 131"/>
                  <a:gd name="T3" fmla="*/ 133 h 133"/>
                  <a:gd name="T4" fmla="*/ 0 w 131"/>
                  <a:gd name="T5" fmla="*/ 48 h 133"/>
                  <a:gd name="T6" fmla="*/ 15 w 131"/>
                  <a:gd name="T7" fmla="*/ 0 h 133"/>
                </a:gdLst>
                <a:ahLst/>
                <a:cxnLst>
                  <a:cxn ang="0">
                    <a:pos x="T0" y="T1"/>
                  </a:cxn>
                  <a:cxn ang="0">
                    <a:pos x="T2" y="T3"/>
                  </a:cxn>
                  <a:cxn ang="0">
                    <a:pos x="T4" y="T5"/>
                  </a:cxn>
                  <a:cxn ang="0">
                    <a:pos x="T6" y="T7"/>
                  </a:cxn>
                </a:cxnLst>
                <a:rect l="0" t="0" r="r" b="b"/>
                <a:pathLst>
                  <a:path w="131" h="133">
                    <a:moveTo>
                      <a:pt x="131" y="119"/>
                    </a:moveTo>
                    <a:cubicBezTo>
                      <a:pt x="118" y="128"/>
                      <a:pt x="102" y="133"/>
                      <a:pt x="85" y="133"/>
                    </a:cubicBezTo>
                    <a:cubicBezTo>
                      <a:pt x="38" y="133"/>
                      <a:pt x="0" y="95"/>
                      <a:pt x="0" y="48"/>
                    </a:cubicBezTo>
                    <a:cubicBezTo>
                      <a:pt x="0" y="30"/>
                      <a:pt x="6" y="14"/>
                      <a:pt x="15"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92" name="Group 12"/>
            <p:cNvGrpSpPr>
              <a:grpSpLocks noChangeAspect="1"/>
            </p:cNvGrpSpPr>
            <p:nvPr/>
          </p:nvGrpSpPr>
          <p:grpSpPr bwMode="auto">
            <a:xfrm>
              <a:off x="2905434" y="862974"/>
              <a:ext cx="385763" cy="331788"/>
              <a:chOff x="1811" y="516"/>
              <a:chExt cx="243" cy="209"/>
            </a:xfrm>
          </p:grpSpPr>
          <p:sp>
            <p:nvSpPr>
              <p:cNvPr id="893" name="Freeform 13"/>
              <p:cNvSpPr>
                <a:spLocks/>
              </p:cNvSpPr>
              <p:nvPr/>
            </p:nvSpPr>
            <p:spPr bwMode="auto">
              <a:xfrm>
                <a:off x="1811" y="516"/>
                <a:ext cx="243" cy="62"/>
              </a:xfrm>
              <a:custGeom>
                <a:avLst/>
                <a:gdLst>
                  <a:gd name="T0" fmla="*/ 122 w 243"/>
                  <a:gd name="T1" fmla="*/ 0 h 62"/>
                  <a:gd name="T2" fmla="*/ 0 w 243"/>
                  <a:gd name="T3" fmla="*/ 62 h 62"/>
                  <a:gd name="T4" fmla="*/ 243 w 243"/>
                  <a:gd name="T5" fmla="*/ 62 h 62"/>
                  <a:gd name="T6" fmla="*/ 122 w 243"/>
                  <a:gd name="T7" fmla="*/ 0 h 62"/>
                </a:gdLst>
                <a:ahLst/>
                <a:cxnLst>
                  <a:cxn ang="0">
                    <a:pos x="T0" y="T1"/>
                  </a:cxn>
                  <a:cxn ang="0">
                    <a:pos x="T2" y="T3"/>
                  </a:cxn>
                  <a:cxn ang="0">
                    <a:pos x="T4" y="T5"/>
                  </a:cxn>
                  <a:cxn ang="0">
                    <a:pos x="T6" y="T7"/>
                  </a:cxn>
                </a:cxnLst>
                <a:rect l="0" t="0" r="r" b="b"/>
                <a:pathLst>
                  <a:path w="243" h="62">
                    <a:moveTo>
                      <a:pt x="122" y="0"/>
                    </a:moveTo>
                    <a:lnTo>
                      <a:pt x="0" y="62"/>
                    </a:lnTo>
                    <a:lnTo>
                      <a:pt x="243" y="62"/>
                    </a:lnTo>
                    <a:lnTo>
                      <a:pt x="122"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4" name="Freeform 14"/>
              <p:cNvSpPr>
                <a:spLocks/>
              </p:cNvSpPr>
              <p:nvPr/>
            </p:nvSpPr>
            <p:spPr bwMode="auto">
              <a:xfrm>
                <a:off x="1823" y="687"/>
                <a:ext cx="219" cy="38"/>
              </a:xfrm>
              <a:custGeom>
                <a:avLst/>
                <a:gdLst>
                  <a:gd name="T0" fmla="*/ 15 w 219"/>
                  <a:gd name="T1" fmla="*/ 0 h 38"/>
                  <a:gd name="T2" fmla="*/ 204 w 219"/>
                  <a:gd name="T3" fmla="*/ 0 h 38"/>
                  <a:gd name="T4" fmla="*/ 219 w 219"/>
                  <a:gd name="T5" fmla="*/ 38 h 38"/>
                  <a:gd name="T6" fmla="*/ 0 w 219"/>
                  <a:gd name="T7" fmla="*/ 38 h 38"/>
                  <a:gd name="T8" fmla="*/ 15 w 219"/>
                  <a:gd name="T9" fmla="*/ 0 h 38"/>
                </a:gdLst>
                <a:ahLst/>
                <a:cxnLst>
                  <a:cxn ang="0">
                    <a:pos x="T0" y="T1"/>
                  </a:cxn>
                  <a:cxn ang="0">
                    <a:pos x="T2" y="T3"/>
                  </a:cxn>
                  <a:cxn ang="0">
                    <a:pos x="T4" y="T5"/>
                  </a:cxn>
                  <a:cxn ang="0">
                    <a:pos x="T6" y="T7"/>
                  </a:cxn>
                  <a:cxn ang="0">
                    <a:pos x="T8" y="T9"/>
                  </a:cxn>
                </a:cxnLst>
                <a:rect l="0" t="0" r="r" b="b"/>
                <a:pathLst>
                  <a:path w="219" h="38">
                    <a:moveTo>
                      <a:pt x="15" y="0"/>
                    </a:moveTo>
                    <a:lnTo>
                      <a:pt x="204" y="0"/>
                    </a:lnTo>
                    <a:lnTo>
                      <a:pt x="219" y="38"/>
                    </a:lnTo>
                    <a:lnTo>
                      <a:pt x="0" y="38"/>
                    </a:lnTo>
                    <a:lnTo>
                      <a:pt x="15"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5" name="Line 15"/>
              <p:cNvSpPr>
                <a:spLocks noChangeShapeType="1"/>
              </p:cNvSpPr>
              <p:nvPr/>
            </p:nvSpPr>
            <p:spPr bwMode="auto">
              <a:xfrm flipV="1">
                <a:off x="1838" y="578"/>
                <a:ext cx="0" cy="10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6" name="Line 16"/>
              <p:cNvSpPr>
                <a:spLocks noChangeShapeType="1"/>
              </p:cNvSpPr>
              <p:nvPr/>
            </p:nvSpPr>
            <p:spPr bwMode="auto">
              <a:xfrm flipV="1">
                <a:off x="2027" y="578"/>
                <a:ext cx="0" cy="10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7" name="Line 17"/>
              <p:cNvSpPr>
                <a:spLocks noChangeShapeType="1"/>
              </p:cNvSpPr>
              <p:nvPr/>
            </p:nvSpPr>
            <p:spPr bwMode="auto">
              <a:xfrm flipV="1">
                <a:off x="1996" y="578"/>
                <a:ext cx="0" cy="10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8" name="Line 18"/>
              <p:cNvSpPr>
                <a:spLocks noChangeShapeType="1"/>
              </p:cNvSpPr>
              <p:nvPr/>
            </p:nvSpPr>
            <p:spPr bwMode="auto">
              <a:xfrm flipV="1">
                <a:off x="1965" y="578"/>
                <a:ext cx="0" cy="10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9" name="Line 19"/>
              <p:cNvSpPr>
                <a:spLocks noChangeShapeType="1"/>
              </p:cNvSpPr>
              <p:nvPr/>
            </p:nvSpPr>
            <p:spPr bwMode="auto">
              <a:xfrm flipV="1">
                <a:off x="1933" y="578"/>
                <a:ext cx="0" cy="10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0" name="Line 20"/>
              <p:cNvSpPr>
                <a:spLocks noChangeShapeType="1"/>
              </p:cNvSpPr>
              <p:nvPr/>
            </p:nvSpPr>
            <p:spPr bwMode="auto">
              <a:xfrm flipV="1">
                <a:off x="1901" y="578"/>
                <a:ext cx="0" cy="10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1" name="Line 21"/>
              <p:cNvSpPr>
                <a:spLocks noChangeShapeType="1"/>
              </p:cNvSpPr>
              <p:nvPr/>
            </p:nvSpPr>
            <p:spPr bwMode="auto">
              <a:xfrm flipV="1">
                <a:off x="1870" y="578"/>
                <a:ext cx="0" cy="109"/>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944" name="Group 943"/>
          <p:cNvGrpSpPr/>
          <p:nvPr/>
        </p:nvGrpSpPr>
        <p:grpSpPr>
          <a:xfrm>
            <a:off x="-7321560" y="242763"/>
            <a:ext cx="374916" cy="4083651"/>
            <a:chOff x="3952448" y="245827"/>
            <a:chExt cx="382588" cy="4167217"/>
          </a:xfrm>
        </p:grpSpPr>
        <p:grpSp>
          <p:nvGrpSpPr>
            <p:cNvPr id="945" name="Group 260"/>
            <p:cNvGrpSpPr>
              <a:grpSpLocks noChangeAspect="1"/>
            </p:cNvGrpSpPr>
            <p:nvPr/>
          </p:nvGrpSpPr>
          <p:grpSpPr bwMode="auto">
            <a:xfrm>
              <a:off x="3985700" y="1322331"/>
              <a:ext cx="316085" cy="317112"/>
              <a:chOff x="6525" y="1171"/>
              <a:chExt cx="244" cy="197"/>
            </a:xfrm>
          </p:grpSpPr>
          <p:sp>
            <p:nvSpPr>
              <p:cNvPr id="988" name="Rectangle 261"/>
              <p:cNvSpPr>
                <a:spLocks noChangeArrowheads="1"/>
              </p:cNvSpPr>
              <p:nvPr/>
            </p:nvSpPr>
            <p:spPr bwMode="auto">
              <a:xfrm>
                <a:off x="6525" y="1330"/>
                <a:ext cx="35" cy="38"/>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9" name="Rectangle 262"/>
              <p:cNvSpPr>
                <a:spLocks noChangeArrowheads="1"/>
              </p:cNvSpPr>
              <p:nvPr/>
            </p:nvSpPr>
            <p:spPr bwMode="auto">
              <a:xfrm>
                <a:off x="6594" y="1279"/>
                <a:ext cx="36" cy="89"/>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0" name="Rectangle 263"/>
              <p:cNvSpPr>
                <a:spLocks noChangeArrowheads="1"/>
              </p:cNvSpPr>
              <p:nvPr/>
            </p:nvSpPr>
            <p:spPr bwMode="auto">
              <a:xfrm>
                <a:off x="6664" y="1225"/>
                <a:ext cx="35" cy="143"/>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1" name="Rectangle 264"/>
              <p:cNvSpPr>
                <a:spLocks noChangeArrowheads="1"/>
              </p:cNvSpPr>
              <p:nvPr/>
            </p:nvSpPr>
            <p:spPr bwMode="auto">
              <a:xfrm>
                <a:off x="6734" y="1171"/>
                <a:ext cx="35" cy="197"/>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46" name="Group 267"/>
            <p:cNvGrpSpPr>
              <a:grpSpLocks noChangeAspect="1"/>
            </p:cNvGrpSpPr>
            <p:nvPr/>
          </p:nvGrpSpPr>
          <p:grpSpPr bwMode="auto">
            <a:xfrm>
              <a:off x="3977388" y="4080335"/>
              <a:ext cx="332709" cy="332709"/>
              <a:chOff x="3792" y="2076"/>
              <a:chExt cx="249" cy="249"/>
            </a:xfrm>
          </p:grpSpPr>
          <p:sp>
            <p:nvSpPr>
              <p:cNvPr id="985" name="Freeform 268"/>
              <p:cNvSpPr>
                <a:spLocks/>
              </p:cNvSpPr>
              <p:nvPr/>
            </p:nvSpPr>
            <p:spPr bwMode="auto">
              <a:xfrm>
                <a:off x="3792" y="2076"/>
                <a:ext cx="249" cy="249"/>
              </a:xfrm>
              <a:custGeom>
                <a:avLst/>
                <a:gdLst>
                  <a:gd name="T0" fmla="*/ 249 w 249"/>
                  <a:gd name="T1" fmla="*/ 249 h 249"/>
                  <a:gd name="T2" fmla="*/ 0 w 249"/>
                  <a:gd name="T3" fmla="*/ 249 h 249"/>
                  <a:gd name="T4" fmla="*/ 0 w 249"/>
                  <a:gd name="T5" fmla="*/ 0 h 249"/>
                </a:gdLst>
                <a:ahLst/>
                <a:cxnLst>
                  <a:cxn ang="0">
                    <a:pos x="T0" y="T1"/>
                  </a:cxn>
                  <a:cxn ang="0">
                    <a:pos x="T2" y="T3"/>
                  </a:cxn>
                  <a:cxn ang="0">
                    <a:pos x="T4" y="T5"/>
                  </a:cxn>
                </a:cxnLst>
                <a:rect l="0" t="0" r="r" b="b"/>
                <a:pathLst>
                  <a:path w="249" h="249">
                    <a:moveTo>
                      <a:pt x="249" y="249"/>
                    </a:moveTo>
                    <a:lnTo>
                      <a:pt x="0" y="249"/>
                    </a:lnTo>
                    <a:lnTo>
                      <a:pt x="0"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6" name="Freeform 269"/>
              <p:cNvSpPr>
                <a:spLocks/>
              </p:cNvSpPr>
              <p:nvPr/>
            </p:nvSpPr>
            <p:spPr bwMode="auto">
              <a:xfrm>
                <a:off x="3977" y="2136"/>
                <a:ext cx="64" cy="65"/>
              </a:xfrm>
              <a:custGeom>
                <a:avLst/>
                <a:gdLst>
                  <a:gd name="T0" fmla="*/ 0 w 64"/>
                  <a:gd name="T1" fmla="*/ 0 h 65"/>
                  <a:gd name="T2" fmla="*/ 64 w 64"/>
                  <a:gd name="T3" fmla="*/ 0 h 65"/>
                  <a:gd name="T4" fmla="*/ 64 w 64"/>
                  <a:gd name="T5" fmla="*/ 65 h 65"/>
                </a:gdLst>
                <a:ahLst/>
                <a:cxnLst>
                  <a:cxn ang="0">
                    <a:pos x="T0" y="T1"/>
                  </a:cxn>
                  <a:cxn ang="0">
                    <a:pos x="T2" y="T3"/>
                  </a:cxn>
                  <a:cxn ang="0">
                    <a:pos x="T4" y="T5"/>
                  </a:cxn>
                </a:cxnLst>
                <a:rect l="0" t="0" r="r" b="b"/>
                <a:pathLst>
                  <a:path w="64" h="65">
                    <a:moveTo>
                      <a:pt x="0" y="0"/>
                    </a:moveTo>
                    <a:lnTo>
                      <a:pt x="64" y="0"/>
                    </a:lnTo>
                    <a:lnTo>
                      <a:pt x="64" y="65"/>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7" name="Freeform 270"/>
              <p:cNvSpPr>
                <a:spLocks/>
              </p:cNvSpPr>
              <p:nvPr/>
            </p:nvSpPr>
            <p:spPr bwMode="auto">
              <a:xfrm>
                <a:off x="3832" y="2136"/>
                <a:ext cx="209" cy="142"/>
              </a:xfrm>
              <a:custGeom>
                <a:avLst/>
                <a:gdLst>
                  <a:gd name="T0" fmla="*/ 209 w 209"/>
                  <a:gd name="T1" fmla="*/ 0 h 142"/>
                  <a:gd name="T2" fmla="*/ 106 w 209"/>
                  <a:gd name="T3" fmla="*/ 94 h 142"/>
                  <a:gd name="T4" fmla="*/ 82 w 209"/>
                  <a:gd name="T5" fmla="*/ 65 h 142"/>
                  <a:gd name="T6" fmla="*/ 0 w 209"/>
                  <a:gd name="T7" fmla="*/ 142 h 142"/>
                </a:gdLst>
                <a:ahLst/>
                <a:cxnLst>
                  <a:cxn ang="0">
                    <a:pos x="T0" y="T1"/>
                  </a:cxn>
                  <a:cxn ang="0">
                    <a:pos x="T2" y="T3"/>
                  </a:cxn>
                  <a:cxn ang="0">
                    <a:pos x="T4" y="T5"/>
                  </a:cxn>
                  <a:cxn ang="0">
                    <a:pos x="T6" y="T7"/>
                  </a:cxn>
                </a:cxnLst>
                <a:rect l="0" t="0" r="r" b="b"/>
                <a:pathLst>
                  <a:path w="209" h="142">
                    <a:moveTo>
                      <a:pt x="209" y="0"/>
                    </a:moveTo>
                    <a:lnTo>
                      <a:pt x="106" y="94"/>
                    </a:lnTo>
                    <a:lnTo>
                      <a:pt x="82" y="65"/>
                    </a:lnTo>
                    <a:lnTo>
                      <a:pt x="0" y="142"/>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47" name="Group 286"/>
            <p:cNvGrpSpPr>
              <a:grpSpLocks noChangeAspect="1"/>
            </p:cNvGrpSpPr>
            <p:nvPr/>
          </p:nvGrpSpPr>
          <p:grpSpPr bwMode="auto">
            <a:xfrm>
              <a:off x="3971502" y="3578435"/>
              <a:ext cx="344481" cy="343059"/>
              <a:chOff x="6524" y="2236"/>
              <a:chExt cx="242" cy="241"/>
            </a:xfrm>
          </p:grpSpPr>
          <p:sp>
            <p:nvSpPr>
              <p:cNvPr id="980" name="Freeform 287"/>
              <p:cNvSpPr>
                <a:spLocks/>
              </p:cNvSpPr>
              <p:nvPr/>
            </p:nvSpPr>
            <p:spPr bwMode="auto">
              <a:xfrm>
                <a:off x="6524" y="2236"/>
                <a:ext cx="242" cy="165"/>
              </a:xfrm>
              <a:custGeom>
                <a:avLst/>
                <a:gdLst>
                  <a:gd name="T0" fmla="*/ 0 w 333"/>
                  <a:gd name="T1" fmla="*/ 216 h 227"/>
                  <a:gd name="T2" fmla="*/ 0 w 333"/>
                  <a:gd name="T3" fmla="*/ 167 h 227"/>
                  <a:gd name="T4" fmla="*/ 167 w 333"/>
                  <a:gd name="T5" fmla="*/ 0 h 227"/>
                  <a:gd name="T6" fmla="*/ 333 w 333"/>
                  <a:gd name="T7" fmla="*/ 167 h 227"/>
                  <a:gd name="T8" fmla="*/ 333 w 333"/>
                  <a:gd name="T9" fmla="*/ 227 h 227"/>
                </a:gdLst>
                <a:ahLst/>
                <a:cxnLst>
                  <a:cxn ang="0">
                    <a:pos x="T0" y="T1"/>
                  </a:cxn>
                  <a:cxn ang="0">
                    <a:pos x="T2" y="T3"/>
                  </a:cxn>
                  <a:cxn ang="0">
                    <a:pos x="T4" y="T5"/>
                  </a:cxn>
                  <a:cxn ang="0">
                    <a:pos x="T6" y="T7"/>
                  </a:cxn>
                  <a:cxn ang="0">
                    <a:pos x="T8" y="T9"/>
                  </a:cxn>
                </a:cxnLst>
                <a:rect l="0" t="0" r="r" b="b"/>
                <a:pathLst>
                  <a:path w="333" h="227">
                    <a:moveTo>
                      <a:pt x="0" y="216"/>
                    </a:moveTo>
                    <a:cubicBezTo>
                      <a:pt x="0" y="167"/>
                      <a:pt x="0" y="167"/>
                      <a:pt x="0" y="167"/>
                    </a:cubicBezTo>
                    <a:cubicBezTo>
                      <a:pt x="0" y="75"/>
                      <a:pt x="75" y="0"/>
                      <a:pt x="167" y="0"/>
                    </a:cubicBezTo>
                    <a:cubicBezTo>
                      <a:pt x="258" y="0"/>
                      <a:pt x="333" y="75"/>
                      <a:pt x="333" y="167"/>
                    </a:cubicBezTo>
                    <a:cubicBezTo>
                      <a:pt x="333" y="227"/>
                      <a:pt x="333" y="227"/>
                      <a:pt x="333" y="227"/>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1" name="Freeform 288"/>
              <p:cNvSpPr>
                <a:spLocks/>
              </p:cNvSpPr>
              <p:nvPr/>
            </p:nvSpPr>
            <p:spPr bwMode="auto">
              <a:xfrm>
                <a:off x="6524" y="2374"/>
                <a:ext cx="39" cy="91"/>
              </a:xfrm>
              <a:custGeom>
                <a:avLst/>
                <a:gdLst>
                  <a:gd name="T0" fmla="*/ 53 w 53"/>
                  <a:gd name="T1" fmla="*/ 125 h 125"/>
                  <a:gd name="T2" fmla="*/ 30 w 53"/>
                  <a:gd name="T3" fmla="*/ 125 h 125"/>
                  <a:gd name="T4" fmla="*/ 0 w 53"/>
                  <a:gd name="T5" fmla="*/ 95 h 125"/>
                  <a:gd name="T6" fmla="*/ 0 w 53"/>
                  <a:gd name="T7" fmla="*/ 30 h 125"/>
                  <a:gd name="T8" fmla="*/ 30 w 53"/>
                  <a:gd name="T9" fmla="*/ 0 h 125"/>
                  <a:gd name="T10" fmla="*/ 53 w 53"/>
                  <a:gd name="T11" fmla="*/ 0 h 125"/>
                </a:gdLst>
                <a:ahLst/>
                <a:cxnLst>
                  <a:cxn ang="0">
                    <a:pos x="T0" y="T1"/>
                  </a:cxn>
                  <a:cxn ang="0">
                    <a:pos x="T2" y="T3"/>
                  </a:cxn>
                  <a:cxn ang="0">
                    <a:pos x="T4" y="T5"/>
                  </a:cxn>
                  <a:cxn ang="0">
                    <a:pos x="T6" y="T7"/>
                  </a:cxn>
                  <a:cxn ang="0">
                    <a:pos x="T8" y="T9"/>
                  </a:cxn>
                  <a:cxn ang="0">
                    <a:pos x="T10" y="T11"/>
                  </a:cxn>
                </a:cxnLst>
                <a:rect l="0" t="0" r="r" b="b"/>
                <a:pathLst>
                  <a:path w="53" h="125">
                    <a:moveTo>
                      <a:pt x="53" y="125"/>
                    </a:moveTo>
                    <a:cubicBezTo>
                      <a:pt x="30" y="125"/>
                      <a:pt x="30" y="125"/>
                      <a:pt x="30" y="125"/>
                    </a:cubicBezTo>
                    <a:cubicBezTo>
                      <a:pt x="13" y="125"/>
                      <a:pt x="0" y="112"/>
                      <a:pt x="0" y="95"/>
                    </a:cubicBezTo>
                    <a:cubicBezTo>
                      <a:pt x="0" y="30"/>
                      <a:pt x="0" y="30"/>
                      <a:pt x="0" y="30"/>
                    </a:cubicBezTo>
                    <a:cubicBezTo>
                      <a:pt x="0" y="13"/>
                      <a:pt x="13" y="0"/>
                      <a:pt x="30" y="0"/>
                    </a:cubicBezTo>
                    <a:cubicBezTo>
                      <a:pt x="53" y="0"/>
                      <a:pt x="53" y="0"/>
                      <a:pt x="53"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2" name="Rectangle 289"/>
              <p:cNvSpPr>
                <a:spLocks noChangeArrowheads="1"/>
              </p:cNvSpPr>
              <p:nvPr/>
            </p:nvSpPr>
            <p:spPr bwMode="auto">
              <a:xfrm>
                <a:off x="6563" y="2362"/>
                <a:ext cx="43" cy="115"/>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3" name="Freeform 290"/>
              <p:cNvSpPr>
                <a:spLocks/>
              </p:cNvSpPr>
              <p:nvPr/>
            </p:nvSpPr>
            <p:spPr bwMode="auto">
              <a:xfrm>
                <a:off x="6727" y="2374"/>
                <a:ext cx="39" cy="91"/>
              </a:xfrm>
              <a:custGeom>
                <a:avLst/>
                <a:gdLst>
                  <a:gd name="T0" fmla="*/ 0 w 53"/>
                  <a:gd name="T1" fmla="*/ 125 h 125"/>
                  <a:gd name="T2" fmla="*/ 23 w 53"/>
                  <a:gd name="T3" fmla="*/ 125 h 125"/>
                  <a:gd name="T4" fmla="*/ 53 w 53"/>
                  <a:gd name="T5" fmla="*/ 95 h 125"/>
                  <a:gd name="T6" fmla="*/ 53 w 53"/>
                  <a:gd name="T7" fmla="*/ 30 h 125"/>
                  <a:gd name="T8" fmla="*/ 23 w 53"/>
                  <a:gd name="T9" fmla="*/ 0 h 125"/>
                  <a:gd name="T10" fmla="*/ 0 w 53"/>
                  <a:gd name="T11" fmla="*/ 0 h 125"/>
                </a:gdLst>
                <a:ahLst/>
                <a:cxnLst>
                  <a:cxn ang="0">
                    <a:pos x="T0" y="T1"/>
                  </a:cxn>
                  <a:cxn ang="0">
                    <a:pos x="T2" y="T3"/>
                  </a:cxn>
                  <a:cxn ang="0">
                    <a:pos x="T4" y="T5"/>
                  </a:cxn>
                  <a:cxn ang="0">
                    <a:pos x="T6" y="T7"/>
                  </a:cxn>
                  <a:cxn ang="0">
                    <a:pos x="T8" y="T9"/>
                  </a:cxn>
                  <a:cxn ang="0">
                    <a:pos x="T10" y="T11"/>
                  </a:cxn>
                </a:cxnLst>
                <a:rect l="0" t="0" r="r" b="b"/>
                <a:pathLst>
                  <a:path w="53" h="125">
                    <a:moveTo>
                      <a:pt x="0" y="125"/>
                    </a:moveTo>
                    <a:cubicBezTo>
                      <a:pt x="23" y="125"/>
                      <a:pt x="23" y="125"/>
                      <a:pt x="23" y="125"/>
                    </a:cubicBezTo>
                    <a:cubicBezTo>
                      <a:pt x="40" y="125"/>
                      <a:pt x="53" y="112"/>
                      <a:pt x="53" y="95"/>
                    </a:cubicBezTo>
                    <a:cubicBezTo>
                      <a:pt x="53" y="30"/>
                      <a:pt x="53" y="30"/>
                      <a:pt x="53" y="30"/>
                    </a:cubicBezTo>
                    <a:cubicBezTo>
                      <a:pt x="53" y="13"/>
                      <a:pt x="40" y="0"/>
                      <a:pt x="23" y="0"/>
                    </a:cubicBezTo>
                    <a:cubicBezTo>
                      <a:pt x="0" y="0"/>
                      <a:pt x="0" y="0"/>
                      <a:pt x="0"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4" name="Rectangle 291"/>
              <p:cNvSpPr>
                <a:spLocks noChangeArrowheads="1"/>
              </p:cNvSpPr>
              <p:nvPr/>
            </p:nvSpPr>
            <p:spPr bwMode="auto">
              <a:xfrm>
                <a:off x="6684" y="2362"/>
                <a:ext cx="43" cy="115"/>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48" name="Group 331"/>
            <p:cNvGrpSpPr>
              <a:grpSpLocks noChangeAspect="1"/>
            </p:cNvGrpSpPr>
            <p:nvPr/>
          </p:nvGrpSpPr>
          <p:grpSpPr bwMode="auto">
            <a:xfrm>
              <a:off x="3973648" y="2750440"/>
              <a:ext cx="340189" cy="259701"/>
              <a:chOff x="6538" y="1680"/>
              <a:chExt cx="245" cy="212"/>
            </a:xfrm>
          </p:grpSpPr>
          <p:sp>
            <p:nvSpPr>
              <p:cNvPr id="977" name="Freeform 332"/>
              <p:cNvSpPr>
                <a:spLocks/>
              </p:cNvSpPr>
              <p:nvPr/>
            </p:nvSpPr>
            <p:spPr bwMode="auto">
              <a:xfrm>
                <a:off x="6538" y="1680"/>
                <a:ext cx="245" cy="121"/>
              </a:xfrm>
              <a:custGeom>
                <a:avLst/>
                <a:gdLst>
                  <a:gd name="T0" fmla="*/ 0 w 245"/>
                  <a:gd name="T1" fmla="*/ 61 h 121"/>
                  <a:gd name="T2" fmla="*/ 123 w 245"/>
                  <a:gd name="T3" fmla="*/ 0 h 121"/>
                  <a:gd name="T4" fmla="*/ 245 w 245"/>
                  <a:gd name="T5" fmla="*/ 61 h 121"/>
                  <a:gd name="T6" fmla="*/ 123 w 245"/>
                  <a:gd name="T7" fmla="*/ 121 h 121"/>
                  <a:gd name="T8" fmla="*/ 0 w 245"/>
                  <a:gd name="T9" fmla="*/ 61 h 121"/>
                </a:gdLst>
                <a:ahLst/>
                <a:cxnLst>
                  <a:cxn ang="0">
                    <a:pos x="T0" y="T1"/>
                  </a:cxn>
                  <a:cxn ang="0">
                    <a:pos x="T2" y="T3"/>
                  </a:cxn>
                  <a:cxn ang="0">
                    <a:pos x="T4" y="T5"/>
                  </a:cxn>
                  <a:cxn ang="0">
                    <a:pos x="T6" y="T7"/>
                  </a:cxn>
                  <a:cxn ang="0">
                    <a:pos x="T8" y="T9"/>
                  </a:cxn>
                </a:cxnLst>
                <a:rect l="0" t="0" r="r" b="b"/>
                <a:pathLst>
                  <a:path w="245" h="121">
                    <a:moveTo>
                      <a:pt x="0" y="61"/>
                    </a:moveTo>
                    <a:lnTo>
                      <a:pt x="123" y="0"/>
                    </a:lnTo>
                    <a:lnTo>
                      <a:pt x="245" y="61"/>
                    </a:lnTo>
                    <a:lnTo>
                      <a:pt x="123" y="121"/>
                    </a:lnTo>
                    <a:lnTo>
                      <a:pt x="0" y="61"/>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8" name="Freeform 333"/>
              <p:cNvSpPr>
                <a:spLocks/>
              </p:cNvSpPr>
              <p:nvPr/>
            </p:nvSpPr>
            <p:spPr bwMode="auto">
              <a:xfrm>
                <a:off x="6538" y="1763"/>
                <a:ext cx="245" cy="84"/>
              </a:xfrm>
              <a:custGeom>
                <a:avLst/>
                <a:gdLst>
                  <a:gd name="T0" fmla="*/ 47 w 245"/>
                  <a:gd name="T1" fmla="*/ 1 h 84"/>
                  <a:gd name="T2" fmla="*/ 0 w 245"/>
                  <a:gd name="T3" fmla="*/ 23 h 84"/>
                  <a:gd name="T4" fmla="*/ 123 w 245"/>
                  <a:gd name="T5" fmla="*/ 84 h 84"/>
                  <a:gd name="T6" fmla="*/ 245 w 245"/>
                  <a:gd name="T7" fmla="*/ 23 h 84"/>
                  <a:gd name="T8" fmla="*/ 200 w 245"/>
                  <a:gd name="T9" fmla="*/ 0 h 84"/>
                </a:gdLst>
                <a:ahLst/>
                <a:cxnLst>
                  <a:cxn ang="0">
                    <a:pos x="T0" y="T1"/>
                  </a:cxn>
                  <a:cxn ang="0">
                    <a:pos x="T2" y="T3"/>
                  </a:cxn>
                  <a:cxn ang="0">
                    <a:pos x="T4" y="T5"/>
                  </a:cxn>
                  <a:cxn ang="0">
                    <a:pos x="T6" y="T7"/>
                  </a:cxn>
                  <a:cxn ang="0">
                    <a:pos x="T8" y="T9"/>
                  </a:cxn>
                </a:cxnLst>
                <a:rect l="0" t="0" r="r" b="b"/>
                <a:pathLst>
                  <a:path w="245" h="84">
                    <a:moveTo>
                      <a:pt x="47" y="1"/>
                    </a:moveTo>
                    <a:lnTo>
                      <a:pt x="0" y="23"/>
                    </a:lnTo>
                    <a:lnTo>
                      <a:pt x="123" y="84"/>
                    </a:lnTo>
                    <a:lnTo>
                      <a:pt x="245" y="23"/>
                    </a:lnTo>
                    <a:lnTo>
                      <a:pt x="200"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9" name="Freeform 334"/>
              <p:cNvSpPr>
                <a:spLocks/>
              </p:cNvSpPr>
              <p:nvPr/>
            </p:nvSpPr>
            <p:spPr bwMode="auto">
              <a:xfrm>
                <a:off x="6538" y="1809"/>
                <a:ext cx="245" cy="83"/>
              </a:xfrm>
              <a:custGeom>
                <a:avLst/>
                <a:gdLst>
                  <a:gd name="T0" fmla="*/ 47 w 245"/>
                  <a:gd name="T1" fmla="*/ 0 h 83"/>
                  <a:gd name="T2" fmla="*/ 0 w 245"/>
                  <a:gd name="T3" fmla="*/ 23 h 83"/>
                  <a:gd name="T4" fmla="*/ 123 w 245"/>
                  <a:gd name="T5" fmla="*/ 83 h 83"/>
                  <a:gd name="T6" fmla="*/ 245 w 245"/>
                  <a:gd name="T7" fmla="*/ 23 h 83"/>
                  <a:gd name="T8" fmla="*/ 200 w 245"/>
                  <a:gd name="T9" fmla="*/ 0 h 83"/>
                </a:gdLst>
                <a:ahLst/>
                <a:cxnLst>
                  <a:cxn ang="0">
                    <a:pos x="T0" y="T1"/>
                  </a:cxn>
                  <a:cxn ang="0">
                    <a:pos x="T2" y="T3"/>
                  </a:cxn>
                  <a:cxn ang="0">
                    <a:pos x="T4" y="T5"/>
                  </a:cxn>
                  <a:cxn ang="0">
                    <a:pos x="T6" y="T7"/>
                  </a:cxn>
                  <a:cxn ang="0">
                    <a:pos x="T8" y="T9"/>
                  </a:cxn>
                </a:cxnLst>
                <a:rect l="0" t="0" r="r" b="b"/>
                <a:pathLst>
                  <a:path w="245" h="83">
                    <a:moveTo>
                      <a:pt x="47" y="0"/>
                    </a:moveTo>
                    <a:lnTo>
                      <a:pt x="0" y="23"/>
                    </a:lnTo>
                    <a:lnTo>
                      <a:pt x="123" y="83"/>
                    </a:lnTo>
                    <a:lnTo>
                      <a:pt x="245" y="23"/>
                    </a:lnTo>
                    <a:lnTo>
                      <a:pt x="200"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49" name="Group 294"/>
            <p:cNvGrpSpPr>
              <a:grpSpLocks noChangeAspect="1"/>
            </p:cNvGrpSpPr>
            <p:nvPr/>
          </p:nvGrpSpPr>
          <p:grpSpPr bwMode="auto">
            <a:xfrm>
              <a:off x="3964539" y="2264819"/>
              <a:ext cx="358406" cy="326781"/>
              <a:chOff x="6535" y="1471"/>
              <a:chExt cx="238" cy="217"/>
            </a:xfrm>
          </p:grpSpPr>
          <p:sp>
            <p:nvSpPr>
              <p:cNvPr id="975" name="Freeform 295"/>
              <p:cNvSpPr>
                <a:spLocks/>
              </p:cNvSpPr>
              <p:nvPr/>
            </p:nvSpPr>
            <p:spPr bwMode="auto">
              <a:xfrm>
                <a:off x="6535" y="1471"/>
                <a:ext cx="238" cy="217"/>
              </a:xfrm>
              <a:custGeom>
                <a:avLst/>
                <a:gdLst>
                  <a:gd name="T0" fmla="*/ 306 w 329"/>
                  <a:gd name="T1" fmla="*/ 153 h 299"/>
                  <a:gd name="T2" fmla="*/ 329 w 329"/>
                  <a:gd name="T3" fmla="*/ 93 h 299"/>
                  <a:gd name="T4" fmla="*/ 236 w 329"/>
                  <a:gd name="T5" fmla="*/ 0 h 299"/>
                  <a:gd name="T6" fmla="*/ 164 w 329"/>
                  <a:gd name="T7" fmla="*/ 34 h 299"/>
                  <a:gd name="T8" fmla="*/ 93 w 329"/>
                  <a:gd name="T9" fmla="*/ 0 h 299"/>
                  <a:gd name="T10" fmla="*/ 0 w 329"/>
                  <a:gd name="T11" fmla="*/ 93 h 299"/>
                  <a:gd name="T12" fmla="*/ 23 w 329"/>
                  <a:gd name="T13" fmla="*/ 154 h 299"/>
                  <a:gd name="T14" fmla="*/ 23 w 329"/>
                  <a:gd name="T15" fmla="*/ 154 h 299"/>
                  <a:gd name="T16" fmla="*/ 23 w 329"/>
                  <a:gd name="T17" fmla="*/ 154 h 299"/>
                  <a:gd name="T18" fmla="*/ 30 w 329"/>
                  <a:gd name="T19" fmla="*/ 162 h 299"/>
                  <a:gd name="T20" fmla="*/ 164 w 329"/>
                  <a:gd name="T21" fmla="*/ 299 h 299"/>
                  <a:gd name="T22" fmla="*/ 298 w 329"/>
                  <a:gd name="T23" fmla="*/ 162 h 299"/>
                  <a:gd name="T24" fmla="*/ 306 w 329"/>
                  <a:gd name="T25" fmla="*/ 154 h 299"/>
                  <a:gd name="T26" fmla="*/ 306 w 329"/>
                  <a:gd name="T27" fmla="*/ 154 h 299"/>
                  <a:gd name="T28" fmla="*/ 306 w 329"/>
                  <a:gd name="T29" fmla="*/ 15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99">
                    <a:moveTo>
                      <a:pt x="306" y="153"/>
                    </a:moveTo>
                    <a:cubicBezTo>
                      <a:pt x="320" y="137"/>
                      <a:pt x="329" y="116"/>
                      <a:pt x="329" y="93"/>
                    </a:cubicBezTo>
                    <a:cubicBezTo>
                      <a:pt x="329" y="42"/>
                      <a:pt x="287" y="0"/>
                      <a:pt x="236" y="0"/>
                    </a:cubicBezTo>
                    <a:cubicBezTo>
                      <a:pt x="207" y="0"/>
                      <a:pt x="181" y="14"/>
                      <a:pt x="164" y="34"/>
                    </a:cubicBezTo>
                    <a:cubicBezTo>
                      <a:pt x="147" y="14"/>
                      <a:pt x="122" y="0"/>
                      <a:pt x="93" y="0"/>
                    </a:cubicBezTo>
                    <a:cubicBezTo>
                      <a:pt x="41" y="0"/>
                      <a:pt x="0" y="42"/>
                      <a:pt x="0" y="93"/>
                    </a:cubicBezTo>
                    <a:cubicBezTo>
                      <a:pt x="0" y="116"/>
                      <a:pt x="8" y="137"/>
                      <a:pt x="23" y="154"/>
                    </a:cubicBezTo>
                    <a:cubicBezTo>
                      <a:pt x="23" y="154"/>
                      <a:pt x="23" y="154"/>
                      <a:pt x="23" y="154"/>
                    </a:cubicBezTo>
                    <a:cubicBezTo>
                      <a:pt x="23" y="154"/>
                      <a:pt x="23" y="154"/>
                      <a:pt x="23" y="154"/>
                    </a:cubicBezTo>
                    <a:cubicBezTo>
                      <a:pt x="25" y="156"/>
                      <a:pt x="28" y="159"/>
                      <a:pt x="30" y="162"/>
                    </a:cubicBezTo>
                    <a:cubicBezTo>
                      <a:pt x="164" y="299"/>
                      <a:pt x="164" y="299"/>
                      <a:pt x="164" y="299"/>
                    </a:cubicBezTo>
                    <a:cubicBezTo>
                      <a:pt x="298" y="162"/>
                      <a:pt x="298" y="162"/>
                      <a:pt x="298" y="162"/>
                    </a:cubicBezTo>
                    <a:cubicBezTo>
                      <a:pt x="301" y="159"/>
                      <a:pt x="304" y="157"/>
                      <a:pt x="306" y="154"/>
                    </a:cubicBezTo>
                    <a:cubicBezTo>
                      <a:pt x="306" y="154"/>
                      <a:pt x="306" y="154"/>
                      <a:pt x="306" y="154"/>
                    </a:cubicBezTo>
                    <a:lnTo>
                      <a:pt x="306" y="153"/>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6" name="Freeform 296"/>
              <p:cNvSpPr>
                <a:spLocks/>
              </p:cNvSpPr>
              <p:nvPr/>
            </p:nvSpPr>
            <p:spPr bwMode="auto">
              <a:xfrm>
                <a:off x="6557" y="1526"/>
                <a:ext cx="199" cy="93"/>
              </a:xfrm>
              <a:custGeom>
                <a:avLst/>
                <a:gdLst>
                  <a:gd name="T0" fmla="*/ 0 w 199"/>
                  <a:gd name="T1" fmla="*/ 62 h 93"/>
                  <a:gd name="T2" fmla="*/ 25 w 199"/>
                  <a:gd name="T3" fmla="*/ 62 h 93"/>
                  <a:gd name="T4" fmla="*/ 51 w 199"/>
                  <a:gd name="T5" fmla="*/ 20 h 93"/>
                  <a:gd name="T6" fmla="*/ 91 w 199"/>
                  <a:gd name="T7" fmla="*/ 93 h 93"/>
                  <a:gd name="T8" fmla="*/ 131 w 199"/>
                  <a:gd name="T9" fmla="*/ 0 h 93"/>
                  <a:gd name="T10" fmla="*/ 160 w 199"/>
                  <a:gd name="T11" fmla="*/ 57 h 93"/>
                  <a:gd name="T12" fmla="*/ 199 w 199"/>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199" h="93">
                    <a:moveTo>
                      <a:pt x="0" y="62"/>
                    </a:moveTo>
                    <a:lnTo>
                      <a:pt x="25" y="62"/>
                    </a:lnTo>
                    <a:lnTo>
                      <a:pt x="51" y="20"/>
                    </a:lnTo>
                    <a:lnTo>
                      <a:pt x="91" y="93"/>
                    </a:lnTo>
                    <a:lnTo>
                      <a:pt x="131" y="0"/>
                    </a:lnTo>
                    <a:lnTo>
                      <a:pt x="160" y="57"/>
                    </a:lnTo>
                    <a:lnTo>
                      <a:pt x="199" y="57"/>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50" name="Group 304"/>
            <p:cNvGrpSpPr>
              <a:grpSpLocks noChangeAspect="1"/>
            </p:cNvGrpSpPr>
            <p:nvPr/>
          </p:nvGrpSpPr>
          <p:grpSpPr bwMode="auto">
            <a:xfrm>
              <a:off x="3966239" y="3168998"/>
              <a:ext cx="355112" cy="250581"/>
              <a:chOff x="6500" y="1977"/>
              <a:chExt cx="248" cy="175"/>
            </a:xfrm>
          </p:grpSpPr>
          <p:sp>
            <p:nvSpPr>
              <p:cNvPr id="969" name="Oval 305"/>
              <p:cNvSpPr>
                <a:spLocks noChangeArrowheads="1"/>
              </p:cNvSpPr>
              <p:nvPr/>
            </p:nvSpPr>
            <p:spPr bwMode="auto">
              <a:xfrm>
                <a:off x="6533" y="2006"/>
                <a:ext cx="71" cy="71"/>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0" name="Freeform 306"/>
              <p:cNvSpPr>
                <a:spLocks/>
              </p:cNvSpPr>
              <p:nvPr/>
            </p:nvSpPr>
            <p:spPr bwMode="auto">
              <a:xfrm>
                <a:off x="6522" y="2077"/>
                <a:ext cx="93" cy="46"/>
              </a:xfrm>
              <a:custGeom>
                <a:avLst/>
                <a:gdLst>
                  <a:gd name="T0" fmla="*/ 0 w 128"/>
                  <a:gd name="T1" fmla="*/ 64 h 64"/>
                  <a:gd name="T2" fmla="*/ 64 w 128"/>
                  <a:gd name="T3" fmla="*/ 0 h 64"/>
                  <a:gd name="T4" fmla="*/ 128 w 128"/>
                  <a:gd name="T5" fmla="*/ 64 h 64"/>
                </a:gdLst>
                <a:ahLst/>
                <a:cxnLst>
                  <a:cxn ang="0">
                    <a:pos x="T0" y="T1"/>
                  </a:cxn>
                  <a:cxn ang="0">
                    <a:pos x="T2" y="T3"/>
                  </a:cxn>
                  <a:cxn ang="0">
                    <a:pos x="T4" y="T5"/>
                  </a:cxn>
                </a:cxnLst>
                <a:rect l="0" t="0" r="r" b="b"/>
                <a:pathLst>
                  <a:path w="128" h="64">
                    <a:moveTo>
                      <a:pt x="0" y="64"/>
                    </a:moveTo>
                    <a:cubicBezTo>
                      <a:pt x="0" y="29"/>
                      <a:pt x="28" y="0"/>
                      <a:pt x="64" y="0"/>
                    </a:cubicBezTo>
                    <a:cubicBezTo>
                      <a:pt x="99" y="0"/>
                      <a:pt x="128" y="29"/>
                      <a:pt x="128" y="64"/>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1" name="Line 307"/>
              <p:cNvSpPr>
                <a:spLocks noChangeShapeType="1"/>
              </p:cNvSpPr>
              <p:nvPr/>
            </p:nvSpPr>
            <p:spPr bwMode="auto">
              <a:xfrm>
                <a:off x="6636" y="2007"/>
                <a:ext cx="9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2" name="Line 308"/>
              <p:cNvSpPr>
                <a:spLocks noChangeShapeType="1"/>
              </p:cNvSpPr>
              <p:nvPr/>
            </p:nvSpPr>
            <p:spPr bwMode="auto">
              <a:xfrm>
                <a:off x="6636" y="2062"/>
                <a:ext cx="9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3" name="Line 309"/>
              <p:cNvSpPr>
                <a:spLocks noChangeShapeType="1"/>
              </p:cNvSpPr>
              <p:nvPr/>
            </p:nvSpPr>
            <p:spPr bwMode="auto">
              <a:xfrm>
                <a:off x="6636" y="2117"/>
                <a:ext cx="9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4" name="Rectangle 310"/>
              <p:cNvSpPr>
                <a:spLocks noChangeArrowheads="1"/>
              </p:cNvSpPr>
              <p:nvPr/>
            </p:nvSpPr>
            <p:spPr bwMode="auto">
              <a:xfrm>
                <a:off x="6500" y="1977"/>
                <a:ext cx="248" cy="175"/>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51" name="Group 35"/>
            <p:cNvGrpSpPr>
              <a:grpSpLocks noChangeAspect="1"/>
            </p:cNvGrpSpPr>
            <p:nvPr/>
          </p:nvGrpSpPr>
          <p:grpSpPr bwMode="auto">
            <a:xfrm>
              <a:off x="3952448" y="782505"/>
              <a:ext cx="382588" cy="381001"/>
              <a:chOff x="1409" y="1200"/>
              <a:chExt cx="241" cy="240"/>
            </a:xfrm>
          </p:grpSpPr>
          <p:sp>
            <p:nvSpPr>
              <p:cNvPr id="965" name="Freeform 36"/>
              <p:cNvSpPr>
                <a:spLocks/>
              </p:cNvSpPr>
              <p:nvPr/>
            </p:nvSpPr>
            <p:spPr bwMode="auto">
              <a:xfrm>
                <a:off x="1409" y="1293"/>
                <a:ext cx="241" cy="114"/>
              </a:xfrm>
              <a:custGeom>
                <a:avLst/>
                <a:gdLst>
                  <a:gd name="T0" fmla="*/ 88 w 333"/>
                  <a:gd name="T1" fmla="*/ 157 h 157"/>
                  <a:gd name="T2" fmla="*/ 0 w 333"/>
                  <a:gd name="T3" fmla="*/ 157 h 157"/>
                  <a:gd name="T4" fmla="*/ 0 w 333"/>
                  <a:gd name="T5" fmla="*/ 18 h 157"/>
                  <a:gd name="T6" fmla="*/ 18 w 333"/>
                  <a:gd name="T7" fmla="*/ 0 h 157"/>
                  <a:gd name="T8" fmla="*/ 315 w 333"/>
                  <a:gd name="T9" fmla="*/ 0 h 157"/>
                  <a:gd name="T10" fmla="*/ 333 w 333"/>
                  <a:gd name="T11" fmla="*/ 18 h 157"/>
                  <a:gd name="T12" fmla="*/ 333 w 333"/>
                  <a:gd name="T13" fmla="*/ 157 h 157"/>
                  <a:gd name="T14" fmla="*/ 243 w 333"/>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57">
                    <a:moveTo>
                      <a:pt x="88" y="157"/>
                    </a:moveTo>
                    <a:cubicBezTo>
                      <a:pt x="0" y="157"/>
                      <a:pt x="0" y="157"/>
                      <a:pt x="0" y="157"/>
                    </a:cubicBezTo>
                    <a:cubicBezTo>
                      <a:pt x="0" y="18"/>
                      <a:pt x="0" y="18"/>
                      <a:pt x="0" y="18"/>
                    </a:cubicBezTo>
                    <a:cubicBezTo>
                      <a:pt x="0" y="8"/>
                      <a:pt x="8" y="0"/>
                      <a:pt x="18" y="0"/>
                    </a:cubicBezTo>
                    <a:cubicBezTo>
                      <a:pt x="315" y="0"/>
                      <a:pt x="315" y="0"/>
                      <a:pt x="315" y="0"/>
                    </a:cubicBezTo>
                    <a:cubicBezTo>
                      <a:pt x="325" y="0"/>
                      <a:pt x="333" y="8"/>
                      <a:pt x="333" y="18"/>
                    </a:cubicBezTo>
                    <a:cubicBezTo>
                      <a:pt x="333" y="157"/>
                      <a:pt x="333" y="157"/>
                      <a:pt x="333" y="157"/>
                    </a:cubicBezTo>
                    <a:cubicBezTo>
                      <a:pt x="243" y="157"/>
                      <a:pt x="243" y="157"/>
                      <a:pt x="243" y="157"/>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6" name="Freeform 37"/>
              <p:cNvSpPr>
                <a:spLocks/>
              </p:cNvSpPr>
              <p:nvPr/>
            </p:nvSpPr>
            <p:spPr bwMode="auto">
              <a:xfrm>
                <a:off x="1472" y="1200"/>
                <a:ext cx="113" cy="93"/>
              </a:xfrm>
              <a:custGeom>
                <a:avLst/>
                <a:gdLst>
                  <a:gd name="T0" fmla="*/ 0 w 113"/>
                  <a:gd name="T1" fmla="*/ 93 h 93"/>
                  <a:gd name="T2" fmla="*/ 0 w 113"/>
                  <a:gd name="T3" fmla="*/ 0 h 93"/>
                  <a:gd name="T4" fmla="*/ 113 w 113"/>
                  <a:gd name="T5" fmla="*/ 0 h 93"/>
                  <a:gd name="T6" fmla="*/ 113 w 113"/>
                  <a:gd name="T7" fmla="*/ 93 h 93"/>
                </a:gdLst>
                <a:ahLst/>
                <a:cxnLst>
                  <a:cxn ang="0">
                    <a:pos x="T0" y="T1"/>
                  </a:cxn>
                  <a:cxn ang="0">
                    <a:pos x="T2" y="T3"/>
                  </a:cxn>
                  <a:cxn ang="0">
                    <a:pos x="T4" y="T5"/>
                  </a:cxn>
                  <a:cxn ang="0">
                    <a:pos x="T6" y="T7"/>
                  </a:cxn>
                </a:cxnLst>
                <a:rect l="0" t="0" r="r" b="b"/>
                <a:pathLst>
                  <a:path w="113" h="93">
                    <a:moveTo>
                      <a:pt x="0" y="93"/>
                    </a:moveTo>
                    <a:lnTo>
                      <a:pt x="0" y="0"/>
                    </a:lnTo>
                    <a:lnTo>
                      <a:pt x="113" y="0"/>
                    </a:lnTo>
                    <a:lnTo>
                      <a:pt x="113" y="93"/>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7" name="Rectangle 38"/>
              <p:cNvSpPr>
                <a:spLocks noChangeArrowheads="1"/>
              </p:cNvSpPr>
              <p:nvPr/>
            </p:nvSpPr>
            <p:spPr bwMode="auto">
              <a:xfrm>
                <a:off x="1472" y="1361"/>
                <a:ext cx="113" cy="79"/>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8" name="Oval 39"/>
              <p:cNvSpPr>
                <a:spLocks noChangeArrowheads="1"/>
              </p:cNvSpPr>
              <p:nvPr/>
            </p:nvSpPr>
            <p:spPr bwMode="auto">
              <a:xfrm>
                <a:off x="1435" y="1322"/>
                <a:ext cx="10" cy="10"/>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52" name="Group 85"/>
            <p:cNvGrpSpPr>
              <a:grpSpLocks noChangeAspect="1"/>
            </p:cNvGrpSpPr>
            <p:nvPr/>
          </p:nvGrpSpPr>
          <p:grpSpPr bwMode="auto">
            <a:xfrm>
              <a:off x="4025473" y="245827"/>
              <a:ext cx="236538" cy="377825"/>
              <a:chOff x="2495" y="148"/>
              <a:chExt cx="149" cy="238"/>
            </a:xfrm>
          </p:grpSpPr>
          <p:sp>
            <p:nvSpPr>
              <p:cNvPr id="961" name="Rectangle 86"/>
              <p:cNvSpPr>
                <a:spLocks noChangeArrowheads="1"/>
              </p:cNvSpPr>
              <p:nvPr/>
            </p:nvSpPr>
            <p:spPr bwMode="auto">
              <a:xfrm>
                <a:off x="2495" y="148"/>
                <a:ext cx="149" cy="238"/>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2" name="Line 87"/>
              <p:cNvSpPr>
                <a:spLocks noChangeShapeType="1"/>
              </p:cNvSpPr>
              <p:nvPr/>
            </p:nvSpPr>
            <p:spPr bwMode="auto">
              <a:xfrm>
                <a:off x="2495" y="177"/>
                <a:ext cx="149"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3" name="Line 88"/>
              <p:cNvSpPr>
                <a:spLocks noChangeShapeType="1"/>
              </p:cNvSpPr>
              <p:nvPr/>
            </p:nvSpPr>
            <p:spPr bwMode="auto">
              <a:xfrm>
                <a:off x="2495" y="320"/>
                <a:ext cx="149"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4" name="Line 89"/>
              <p:cNvSpPr>
                <a:spLocks noChangeShapeType="1"/>
              </p:cNvSpPr>
              <p:nvPr/>
            </p:nvSpPr>
            <p:spPr bwMode="auto">
              <a:xfrm>
                <a:off x="2561" y="353"/>
                <a:ext cx="16"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53" name="Group 24"/>
            <p:cNvGrpSpPr>
              <a:grpSpLocks noChangeAspect="1"/>
            </p:cNvGrpSpPr>
            <p:nvPr/>
          </p:nvGrpSpPr>
          <p:grpSpPr bwMode="auto">
            <a:xfrm>
              <a:off x="3961114" y="1798308"/>
              <a:ext cx="365256" cy="307657"/>
              <a:chOff x="2474" y="1101"/>
              <a:chExt cx="260" cy="219"/>
            </a:xfrm>
          </p:grpSpPr>
          <p:sp>
            <p:nvSpPr>
              <p:cNvPr id="954" name="Freeform 25"/>
              <p:cNvSpPr>
                <a:spLocks/>
              </p:cNvSpPr>
              <p:nvPr/>
            </p:nvSpPr>
            <p:spPr bwMode="auto">
              <a:xfrm>
                <a:off x="2474" y="1180"/>
                <a:ext cx="260" cy="140"/>
              </a:xfrm>
              <a:custGeom>
                <a:avLst/>
                <a:gdLst>
                  <a:gd name="T0" fmla="*/ 60 w 260"/>
                  <a:gd name="T1" fmla="*/ 0 h 140"/>
                  <a:gd name="T2" fmla="*/ 199 w 260"/>
                  <a:gd name="T3" fmla="*/ 0 h 140"/>
                  <a:gd name="T4" fmla="*/ 260 w 260"/>
                  <a:gd name="T5" fmla="*/ 140 h 140"/>
                  <a:gd name="T6" fmla="*/ 0 w 260"/>
                  <a:gd name="T7" fmla="*/ 140 h 140"/>
                  <a:gd name="T8" fmla="*/ 60 w 260"/>
                  <a:gd name="T9" fmla="*/ 0 h 140"/>
                </a:gdLst>
                <a:ahLst/>
                <a:cxnLst>
                  <a:cxn ang="0">
                    <a:pos x="T0" y="T1"/>
                  </a:cxn>
                  <a:cxn ang="0">
                    <a:pos x="T2" y="T3"/>
                  </a:cxn>
                  <a:cxn ang="0">
                    <a:pos x="T4" y="T5"/>
                  </a:cxn>
                  <a:cxn ang="0">
                    <a:pos x="T6" y="T7"/>
                  </a:cxn>
                  <a:cxn ang="0">
                    <a:pos x="T8" y="T9"/>
                  </a:cxn>
                </a:cxnLst>
                <a:rect l="0" t="0" r="r" b="b"/>
                <a:pathLst>
                  <a:path w="260" h="140">
                    <a:moveTo>
                      <a:pt x="60" y="0"/>
                    </a:moveTo>
                    <a:lnTo>
                      <a:pt x="199" y="0"/>
                    </a:lnTo>
                    <a:lnTo>
                      <a:pt x="260" y="140"/>
                    </a:lnTo>
                    <a:lnTo>
                      <a:pt x="0" y="140"/>
                    </a:lnTo>
                    <a:lnTo>
                      <a:pt x="60"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5" name="Oval 26"/>
              <p:cNvSpPr>
                <a:spLocks noChangeArrowheads="1"/>
              </p:cNvSpPr>
              <p:nvPr/>
            </p:nvSpPr>
            <p:spPr bwMode="auto">
              <a:xfrm>
                <a:off x="2578" y="1101"/>
                <a:ext cx="52" cy="52"/>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6" name="Line 27"/>
              <p:cNvSpPr>
                <a:spLocks noChangeShapeType="1"/>
              </p:cNvSpPr>
              <p:nvPr/>
            </p:nvSpPr>
            <p:spPr bwMode="auto">
              <a:xfrm>
                <a:off x="2604" y="1153"/>
                <a:ext cx="0" cy="105"/>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7" name="Line 28"/>
              <p:cNvSpPr>
                <a:spLocks noChangeShapeType="1"/>
              </p:cNvSpPr>
              <p:nvPr/>
            </p:nvSpPr>
            <p:spPr bwMode="auto">
              <a:xfrm>
                <a:off x="2503" y="1259"/>
                <a:ext cx="202"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8" name="Line 29"/>
              <p:cNvSpPr>
                <a:spLocks noChangeShapeType="1"/>
              </p:cNvSpPr>
              <p:nvPr/>
            </p:nvSpPr>
            <p:spPr bwMode="auto">
              <a:xfrm flipH="1">
                <a:off x="2542" y="1259"/>
                <a:ext cx="12" cy="61"/>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9" name="Line 30"/>
              <p:cNvSpPr>
                <a:spLocks noChangeShapeType="1"/>
              </p:cNvSpPr>
              <p:nvPr/>
            </p:nvSpPr>
            <p:spPr bwMode="auto">
              <a:xfrm>
                <a:off x="2634" y="1180"/>
                <a:ext cx="33" cy="14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0" name="Line 31"/>
              <p:cNvSpPr>
                <a:spLocks noChangeShapeType="1"/>
              </p:cNvSpPr>
              <p:nvPr/>
            </p:nvSpPr>
            <p:spPr bwMode="auto">
              <a:xfrm>
                <a:off x="2644" y="1224"/>
                <a:ext cx="48"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992" name="Group 991"/>
          <p:cNvGrpSpPr/>
          <p:nvPr/>
        </p:nvGrpSpPr>
        <p:grpSpPr>
          <a:xfrm>
            <a:off x="-6193001" y="-75215"/>
            <a:ext cx="374915" cy="4401639"/>
            <a:chOff x="5020135" y="-78659"/>
            <a:chExt cx="382587" cy="4491703"/>
          </a:xfrm>
        </p:grpSpPr>
        <p:grpSp>
          <p:nvGrpSpPr>
            <p:cNvPr id="993" name="Group 196"/>
            <p:cNvGrpSpPr>
              <a:grpSpLocks noChangeAspect="1"/>
            </p:cNvGrpSpPr>
            <p:nvPr/>
          </p:nvGrpSpPr>
          <p:grpSpPr bwMode="auto">
            <a:xfrm>
              <a:off x="5109268" y="1171774"/>
              <a:ext cx="204435" cy="389553"/>
              <a:chOff x="7261" y="805"/>
              <a:chExt cx="127" cy="242"/>
            </a:xfrm>
          </p:grpSpPr>
          <p:sp>
            <p:nvSpPr>
              <p:cNvPr id="1032" name="Freeform 197"/>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3" name="Freeform 198"/>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4" name="Freeform 199"/>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5" name="Freeform 200"/>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6" name="Oval 201"/>
              <p:cNvSpPr>
                <a:spLocks noChangeArrowheads="1"/>
              </p:cNvSpPr>
              <p:nvPr/>
            </p:nvSpPr>
            <p:spPr bwMode="auto">
              <a:xfrm>
                <a:off x="7287" y="878"/>
                <a:ext cx="9" cy="8"/>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7" name="Oval 202"/>
              <p:cNvSpPr>
                <a:spLocks noChangeArrowheads="1"/>
              </p:cNvSpPr>
              <p:nvPr/>
            </p:nvSpPr>
            <p:spPr bwMode="auto">
              <a:xfrm>
                <a:off x="7287" y="923"/>
                <a:ext cx="9" cy="8"/>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8" name="Oval 203"/>
              <p:cNvSpPr>
                <a:spLocks noChangeArrowheads="1"/>
              </p:cNvSpPr>
              <p:nvPr/>
            </p:nvSpPr>
            <p:spPr bwMode="auto">
              <a:xfrm>
                <a:off x="7287" y="967"/>
                <a:ext cx="9" cy="8"/>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94" name="Group 273"/>
            <p:cNvGrpSpPr>
              <a:grpSpLocks noChangeAspect="1"/>
            </p:cNvGrpSpPr>
            <p:nvPr/>
          </p:nvGrpSpPr>
          <p:grpSpPr bwMode="auto">
            <a:xfrm>
              <a:off x="5069691" y="1710353"/>
              <a:ext cx="283309" cy="387939"/>
              <a:chOff x="7194" y="1126"/>
              <a:chExt cx="176" cy="241"/>
            </a:xfrm>
          </p:grpSpPr>
          <p:sp>
            <p:nvSpPr>
              <p:cNvPr id="1028" name="Freeform 274"/>
              <p:cNvSpPr>
                <a:spLocks/>
              </p:cNvSpPr>
              <p:nvPr/>
            </p:nvSpPr>
            <p:spPr bwMode="auto">
              <a:xfrm>
                <a:off x="7275" y="1206"/>
                <a:ext cx="31" cy="56"/>
              </a:xfrm>
              <a:custGeom>
                <a:avLst/>
                <a:gdLst>
                  <a:gd name="T0" fmla="*/ 0 w 42"/>
                  <a:gd name="T1" fmla="*/ 21 h 77"/>
                  <a:gd name="T2" fmla="*/ 21 w 42"/>
                  <a:gd name="T3" fmla="*/ 0 h 77"/>
                  <a:gd name="T4" fmla="*/ 42 w 42"/>
                  <a:gd name="T5" fmla="*/ 21 h 77"/>
                  <a:gd name="T6" fmla="*/ 42 w 42"/>
                  <a:gd name="T7" fmla="*/ 77 h 77"/>
                </a:gdLst>
                <a:ahLst/>
                <a:cxnLst>
                  <a:cxn ang="0">
                    <a:pos x="T0" y="T1"/>
                  </a:cxn>
                  <a:cxn ang="0">
                    <a:pos x="T2" y="T3"/>
                  </a:cxn>
                  <a:cxn ang="0">
                    <a:pos x="T4" y="T5"/>
                  </a:cxn>
                  <a:cxn ang="0">
                    <a:pos x="T6" y="T7"/>
                  </a:cxn>
                </a:cxnLst>
                <a:rect l="0" t="0" r="r" b="b"/>
                <a:pathLst>
                  <a:path w="42" h="77">
                    <a:moveTo>
                      <a:pt x="0" y="21"/>
                    </a:moveTo>
                    <a:cubicBezTo>
                      <a:pt x="0" y="10"/>
                      <a:pt x="9" y="0"/>
                      <a:pt x="21" y="0"/>
                    </a:cubicBezTo>
                    <a:cubicBezTo>
                      <a:pt x="33" y="0"/>
                      <a:pt x="42" y="10"/>
                      <a:pt x="42" y="21"/>
                    </a:cubicBezTo>
                    <a:cubicBezTo>
                      <a:pt x="42" y="77"/>
                      <a:pt x="42" y="77"/>
                      <a:pt x="42" y="77"/>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9" name="Freeform 275"/>
              <p:cNvSpPr>
                <a:spLocks/>
              </p:cNvSpPr>
              <p:nvPr/>
            </p:nvSpPr>
            <p:spPr bwMode="auto">
              <a:xfrm>
                <a:off x="7306" y="1204"/>
                <a:ext cx="31" cy="58"/>
              </a:xfrm>
              <a:custGeom>
                <a:avLst/>
                <a:gdLst>
                  <a:gd name="T0" fmla="*/ 0 w 43"/>
                  <a:gd name="T1" fmla="*/ 22 h 80"/>
                  <a:gd name="T2" fmla="*/ 22 w 43"/>
                  <a:gd name="T3" fmla="*/ 0 h 80"/>
                  <a:gd name="T4" fmla="*/ 43 w 43"/>
                  <a:gd name="T5" fmla="*/ 22 h 80"/>
                  <a:gd name="T6" fmla="*/ 43 w 43"/>
                  <a:gd name="T7" fmla="*/ 80 h 80"/>
                </a:gdLst>
                <a:ahLst/>
                <a:cxnLst>
                  <a:cxn ang="0">
                    <a:pos x="T0" y="T1"/>
                  </a:cxn>
                  <a:cxn ang="0">
                    <a:pos x="T2" y="T3"/>
                  </a:cxn>
                  <a:cxn ang="0">
                    <a:pos x="T4" y="T5"/>
                  </a:cxn>
                  <a:cxn ang="0">
                    <a:pos x="T6" y="T7"/>
                  </a:cxn>
                </a:cxnLst>
                <a:rect l="0" t="0" r="r" b="b"/>
                <a:pathLst>
                  <a:path w="43" h="80">
                    <a:moveTo>
                      <a:pt x="0" y="22"/>
                    </a:moveTo>
                    <a:cubicBezTo>
                      <a:pt x="0" y="10"/>
                      <a:pt x="10" y="0"/>
                      <a:pt x="22" y="0"/>
                    </a:cubicBezTo>
                    <a:cubicBezTo>
                      <a:pt x="33" y="0"/>
                      <a:pt x="43" y="10"/>
                      <a:pt x="43" y="22"/>
                    </a:cubicBezTo>
                    <a:cubicBezTo>
                      <a:pt x="43" y="80"/>
                      <a:pt x="43" y="80"/>
                      <a:pt x="43" y="8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0" name="Freeform 276"/>
              <p:cNvSpPr>
                <a:spLocks/>
              </p:cNvSpPr>
              <p:nvPr/>
            </p:nvSpPr>
            <p:spPr bwMode="auto">
              <a:xfrm>
                <a:off x="7194" y="1156"/>
                <a:ext cx="176" cy="211"/>
              </a:xfrm>
              <a:custGeom>
                <a:avLst/>
                <a:gdLst>
                  <a:gd name="T0" fmla="*/ 197 w 242"/>
                  <a:gd name="T1" fmla="*/ 110 h 291"/>
                  <a:gd name="T2" fmla="*/ 218 w 242"/>
                  <a:gd name="T3" fmla="*/ 89 h 291"/>
                  <a:gd name="T4" fmla="*/ 240 w 242"/>
                  <a:gd name="T5" fmla="*/ 110 h 291"/>
                  <a:gd name="T6" fmla="*/ 240 w 242"/>
                  <a:gd name="T7" fmla="*/ 169 h 291"/>
                  <a:gd name="T8" fmla="*/ 237 w 242"/>
                  <a:gd name="T9" fmla="*/ 235 h 291"/>
                  <a:gd name="T10" fmla="*/ 162 w 242"/>
                  <a:gd name="T11" fmla="*/ 291 h 291"/>
                  <a:gd name="T12" fmla="*/ 86 w 242"/>
                  <a:gd name="T13" fmla="*/ 267 h 291"/>
                  <a:gd name="T14" fmla="*/ 8 w 242"/>
                  <a:gd name="T15" fmla="*/ 183 h 291"/>
                  <a:gd name="T16" fmla="*/ 6 w 242"/>
                  <a:gd name="T17" fmla="*/ 165 h 291"/>
                  <a:gd name="T18" fmla="*/ 22 w 242"/>
                  <a:gd name="T19" fmla="*/ 159 h 291"/>
                  <a:gd name="T20" fmla="*/ 69 w 242"/>
                  <a:gd name="T21" fmla="*/ 174 h 291"/>
                  <a:gd name="T22" fmla="*/ 69 w 242"/>
                  <a:gd name="T23" fmla="*/ 21 h 291"/>
                  <a:gd name="T24" fmla="*/ 90 w 242"/>
                  <a:gd name="T25" fmla="*/ 0 h 291"/>
                  <a:gd name="T26" fmla="*/ 112 w 242"/>
                  <a:gd name="T27" fmla="*/ 21 h 291"/>
                  <a:gd name="T28" fmla="*/ 112 w 242"/>
                  <a:gd name="T29" fmla="*/ 1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291">
                    <a:moveTo>
                      <a:pt x="197" y="110"/>
                    </a:moveTo>
                    <a:cubicBezTo>
                      <a:pt x="197" y="98"/>
                      <a:pt x="206" y="89"/>
                      <a:pt x="218" y="89"/>
                    </a:cubicBezTo>
                    <a:cubicBezTo>
                      <a:pt x="230" y="89"/>
                      <a:pt x="240" y="98"/>
                      <a:pt x="240" y="110"/>
                    </a:cubicBezTo>
                    <a:cubicBezTo>
                      <a:pt x="240" y="169"/>
                      <a:pt x="240" y="169"/>
                      <a:pt x="240" y="169"/>
                    </a:cubicBezTo>
                    <a:cubicBezTo>
                      <a:pt x="240" y="169"/>
                      <a:pt x="242" y="220"/>
                      <a:pt x="237" y="235"/>
                    </a:cubicBezTo>
                    <a:cubicBezTo>
                      <a:pt x="237" y="235"/>
                      <a:pt x="216" y="291"/>
                      <a:pt x="162" y="291"/>
                    </a:cubicBezTo>
                    <a:cubicBezTo>
                      <a:pt x="104" y="291"/>
                      <a:pt x="94" y="274"/>
                      <a:pt x="86" y="267"/>
                    </a:cubicBezTo>
                    <a:cubicBezTo>
                      <a:pt x="79" y="261"/>
                      <a:pt x="11" y="186"/>
                      <a:pt x="8" y="183"/>
                    </a:cubicBezTo>
                    <a:cubicBezTo>
                      <a:pt x="5" y="180"/>
                      <a:pt x="0" y="171"/>
                      <a:pt x="6" y="165"/>
                    </a:cubicBezTo>
                    <a:cubicBezTo>
                      <a:pt x="12" y="159"/>
                      <a:pt x="13" y="159"/>
                      <a:pt x="22" y="159"/>
                    </a:cubicBezTo>
                    <a:cubicBezTo>
                      <a:pt x="31" y="159"/>
                      <a:pt x="69" y="174"/>
                      <a:pt x="69" y="174"/>
                    </a:cubicBezTo>
                    <a:cubicBezTo>
                      <a:pt x="69" y="21"/>
                      <a:pt x="69" y="21"/>
                      <a:pt x="69" y="21"/>
                    </a:cubicBezTo>
                    <a:cubicBezTo>
                      <a:pt x="69" y="9"/>
                      <a:pt x="79" y="0"/>
                      <a:pt x="90" y="0"/>
                    </a:cubicBezTo>
                    <a:cubicBezTo>
                      <a:pt x="102" y="0"/>
                      <a:pt x="112" y="9"/>
                      <a:pt x="112" y="21"/>
                    </a:cubicBezTo>
                    <a:cubicBezTo>
                      <a:pt x="112" y="145"/>
                      <a:pt x="112" y="145"/>
                      <a:pt x="112" y="145"/>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1" name="Freeform 277"/>
              <p:cNvSpPr>
                <a:spLocks/>
              </p:cNvSpPr>
              <p:nvPr/>
            </p:nvSpPr>
            <p:spPr bwMode="auto">
              <a:xfrm>
                <a:off x="7210" y="1126"/>
                <a:ext cx="99" cy="96"/>
              </a:xfrm>
              <a:custGeom>
                <a:avLst/>
                <a:gdLst>
                  <a:gd name="T0" fmla="*/ 45 w 137"/>
                  <a:gd name="T1" fmla="*/ 133 h 133"/>
                  <a:gd name="T2" fmla="*/ 0 w 137"/>
                  <a:gd name="T3" fmla="*/ 68 h 133"/>
                  <a:gd name="T4" fmla="*/ 68 w 137"/>
                  <a:gd name="T5" fmla="*/ 0 h 133"/>
                  <a:gd name="T6" fmla="*/ 137 w 137"/>
                  <a:gd name="T7" fmla="*/ 68 h 133"/>
                  <a:gd name="T8" fmla="*/ 123 w 137"/>
                  <a:gd name="T9" fmla="*/ 110 h 133"/>
                </a:gdLst>
                <a:ahLst/>
                <a:cxnLst>
                  <a:cxn ang="0">
                    <a:pos x="T0" y="T1"/>
                  </a:cxn>
                  <a:cxn ang="0">
                    <a:pos x="T2" y="T3"/>
                  </a:cxn>
                  <a:cxn ang="0">
                    <a:pos x="T4" y="T5"/>
                  </a:cxn>
                  <a:cxn ang="0">
                    <a:pos x="T6" y="T7"/>
                  </a:cxn>
                  <a:cxn ang="0">
                    <a:pos x="T8" y="T9"/>
                  </a:cxn>
                </a:cxnLst>
                <a:rect l="0" t="0" r="r" b="b"/>
                <a:pathLst>
                  <a:path w="137" h="133">
                    <a:moveTo>
                      <a:pt x="45" y="133"/>
                    </a:moveTo>
                    <a:cubicBezTo>
                      <a:pt x="19" y="123"/>
                      <a:pt x="0" y="98"/>
                      <a:pt x="0" y="68"/>
                    </a:cubicBezTo>
                    <a:cubicBezTo>
                      <a:pt x="0" y="31"/>
                      <a:pt x="31" y="0"/>
                      <a:pt x="68" y="0"/>
                    </a:cubicBezTo>
                    <a:cubicBezTo>
                      <a:pt x="106" y="0"/>
                      <a:pt x="137" y="31"/>
                      <a:pt x="137" y="68"/>
                    </a:cubicBezTo>
                    <a:cubicBezTo>
                      <a:pt x="137" y="84"/>
                      <a:pt x="131" y="98"/>
                      <a:pt x="123" y="110"/>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95" name="Group 321"/>
            <p:cNvGrpSpPr>
              <a:grpSpLocks noChangeAspect="1"/>
            </p:cNvGrpSpPr>
            <p:nvPr/>
          </p:nvGrpSpPr>
          <p:grpSpPr bwMode="auto">
            <a:xfrm>
              <a:off x="5027684" y="2247360"/>
              <a:ext cx="367488" cy="365944"/>
              <a:chOff x="7177" y="1377"/>
              <a:chExt cx="238" cy="237"/>
            </a:xfrm>
          </p:grpSpPr>
          <p:sp>
            <p:nvSpPr>
              <p:cNvPr id="1026" name="Freeform 322"/>
              <p:cNvSpPr>
                <a:spLocks/>
              </p:cNvSpPr>
              <p:nvPr/>
            </p:nvSpPr>
            <p:spPr bwMode="auto">
              <a:xfrm>
                <a:off x="7177" y="1377"/>
                <a:ext cx="238" cy="237"/>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7" name="Oval 323"/>
              <p:cNvSpPr>
                <a:spLocks noChangeArrowheads="1"/>
              </p:cNvSpPr>
              <p:nvPr/>
            </p:nvSpPr>
            <p:spPr bwMode="auto">
              <a:xfrm>
                <a:off x="7220" y="1420"/>
                <a:ext cx="23" cy="22"/>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96" name="Group 343"/>
            <p:cNvGrpSpPr>
              <a:grpSpLocks noChangeAspect="1"/>
            </p:cNvGrpSpPr>
            <p:nvPr/>
          </p:nvGrpSpPr>
          <p:grpSpPr bwMode="auto">
            <a:xfrm>
              <a:off x="5032721" y="-78659"/>
              <a:ext cx="357357" cy="138"/>
              <a:chOff x="7176" y="1766"/>
              <a:chExt cx="254" cy="138"/>
            </a:xfrm>
          </p:grpSpPr>
          <p:sp>
            <p:nvSpPr>
              <p:cNvPr id="1020" name="Line 344"/>
              <p:cNvSpPr>
                <a:spLocks noChangeShapeType="1"/>
              </p:cNvSpPr>
              <p:nvPr/>
            </p:nvSpPr>
            <p:spPr bwMode="auto">
              <a:xfrm>
                <a:off x="7220" y="1769"/>
                <a:ext cx="21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1" name="Line 345"/>
              <p:cNvSpPr>
                <a:spLocks noChangeShapeType="1"/>
              </p:cNvSpPr>
              <p:nvPr/>
            </p:nvSpPr>
            <p:spPr bwMode="auto">
              <a:xfrm>
                <a:off x="7220" y="1835"/>
                <a:ext cx="21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2" name="Line 346"/>
              <p:cNvSpPr>
                <a:spLocks noChangeShapeType="1"/>
              </p:cNvSpPr>
              <p:nvPr/>
            </p:nvSpPr>
            <p:spPr bwMode="auto">
              <a:xfrm>
                <a:off x="7220" y="1901"/>
                <a:ext cx="210"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3" name="Rectangle 347"/>
              <p:cNvSpPr>
                <a:spLocks noChangeArrowheads="1"/>
              </p:cNvSpPr>
              <p:nvPr/>
            </p:nvSpPr>
            <p:spPr bwMode="auto">
              <a:xfrm>
                <a:off x="7176" y="1766"/>
                <a:ext cx="5" cy="5"/>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4" name="Rectangle 348"/>
              <p:cNvSpPr>
                <a:spLocks noChangeArrowheads="1"/>
              </p:cNvSpPr>
              <p:nvPr/>
            </p:nvSpPr>
            <p:spPr bwMode="auto">
              <a:xfrm>
                <a:off x="7176" y="1832"/>
                <a:ext cx="5" cy="6"/>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5" name="Rectangle 349"/>
              <p:cNvSpPr>
                <a:spLocks noChangeArrowheads="1"/>
              </p:cNvSpPr>
              <p:nvPr/>
            </p:nvSpPr>
            <p:spPr bwMode="auto">
              <a:xfrm>
                <a:off x="7176" y="1899"/>
                <a:ext cx="5" cy="5"/>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97" name="Group 368"/>
            <p:cNvGrpSpPr>
              <a:grpSpLocks noChangeAspect="1"/>
            </p:cNvGrpSpPr>
            <p:nvPr/>
          </p:nvGrpSpPr>
          <p:grpSpPr bwMode="auto">
            <a:xfrm>
              <a:off x="5035032" y="3133528"/>
              <a:ext cx="352852" cy="350003"/>
              <a:chOff x="7184" y="2016"/>
              <a:chExt cx="248" cy="246"/>
            </a:xfrm>
          </p:grpSpPr>
          <p:sp>
            <p:nvSpPr>
              <p:cNvPr id="1018" name="Oval 369"/>
              <p:cNvSpPr>
                <a:spLocks noChangeArrowheads="1"/>
              </p:cNvSpPr>
              <p:nvPr/>
            </p:nvSpPr>
            <p:spPr bwMode="auto">
              <a:xfrm>
                <a:off x="7271" y="2016"/>
                <a:ext cx="161" cy="162"/>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9" name="Line 370"/>
              <p:cNvSpPr>
                <a:spLocks noChangeShapeType="1"/>
              </p:cNvSpPr>
              <p:nvPr/>
            </p:nvSpPr>
            <p:spPr bwMode="auto">
              <a:xfrm flipH="1">
                <a:off x="7184" y="2154"/>
                <a:ext cx="110" cy="108"/>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98" name="Group 379"/>
            <p:cNvGrpSpPr>
              <a:grpSpLocks noChangeAspect="1"/>
            </p:cNvGrpSpPr>
            <p:nvPr/>
          </p:nvGrpSpPr>
          <p:grpSpPr bwMode="auto">
            <a:xfrm>
              <a:off x="5062046" y="3632603"/>
              <a:ext cx="298764" cy="312691"/>
              <a:chOff x="7178" y="2272"/>
              <a:chExt cx="236" cy="247"/>
            </a:xfrm>
          </p:grpSpPr>
          <p:sp>
            <p:nvSpPr>
              <p:cNvPr id="1015" name="Oval 380"/>
              <p:cNvSpPr>
                <a:spLocks noChangeArrowheads="1"/>
              </p:cNvSpPr>
              <p:nvPr/>
            </p:nvSpPr>
            <p:spPr bwMode="auto">
              <a:xfrm>
                <a:off x="7178" y="2453"/>
                <a:ext cx="79" cy="66"/>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6" name="Oval 381"/>
              <p:cNvSpPr>
                <a:spLocks noChangeArrowheads="1"/>
              </p:cNvSpPr>
              <p:nvPr/>
            </p:nvSpPr>
            <p:spPr bwMode="auto">
              <a:xfrm>
                <a:off x="7334" y="2427"/>
                <a:ext cx="80" cy="6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7" name="Freeform 382"/>
              <p:cNvSpPr>
                <a:spLocks/>
              </p:cNvSpPr>
              <p:nvPr/>
            </p:nvSpPr>
            <p:spPr bwMode="auto">
              <a:xfrm>
                <a:off x="7257" y="2272"/>
                <a:ext cx="157" cy="214"/>
              </a:xfrm>
              <a:custGeom>
                <a:avLst/>
                <a:gdLst>
                  <a:gd name="T0" fmla="*/ 0 w 157"/>
                  <a:gd name="T1" fmla="*/ 214 h 214"/>
                  <a:gd name="T2" fmla="*/ 0 w 157"/>
                  <a:gd name="T3" fmla="*/ 41 h 214"/>
                  <a:gd name="T4" fmla="*/ 157 w 157"/>
                  <a:gd name="T5" fmla="*/ 0 h 214"/>
                  <a:gd name="T6" fmla="*/ 157 w 157"/>
                  <a:gd name="T7" fmla="*/ 188 h 214"/>
                </a:gdLst>
                <a:ahLst/>
                <a:cxnLst>
                  <a:cxn ang="0">
                    <a:pos x="T0" y="T1"/>
                  </a:cxn>
                  <a:cxn ang="0">
                    <a:pos x="T2" y="T3"/>
                  </a:cxn>
                  <a:cxn ang="0">
                    <a:pos x="T4" y="T5"/>
                  </a:cxn>
                  <a:cxn ang="0">
                    <a:pos x="T6" y="T7"/>
                  </a:cxn>
                </a:cxnLst>
                <a:rect l="0" t="0" r="r" b="b"/>
                <a:pathLst>
                  <a:path w="157" h="214">
                    <a:moveTo>
                      <a:pt x="0" y="214"/>
                    </a:moveTo>
                    <a:lnTo>
                      <a:pt x="0" y="41"/>
                    </a:lnTo>
                    <a:lnTo>
                      <a:pt x="157" y="0"/>
                    </a:lnTo>
                    <a:lnTo>
                      <a:pt x="157" y="188"/>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99" name="Group 385"/>
            <p:cNvGrpSpPr>
              <a:grpSpLocks noChangeAspect="1"/>
            </p:cNvGrpSpPr>
            <p:nvPr/>
          </p:nvGrpSpPr>
          <p:grpSpPr bwMode="auto">
            <a:xfrm>
              <a:off x="5052871" y="4094319"/>
              <a:ext cx="317115" cy="318725"/>
              <a:chOff x="7230" y="2568"/>
              <a:chExt cx="197" cy="198"/>
            </a:xfrm>
          </p:grpSpPr>
          <p:sp>
            <p:nvSpPr>
              <p:cNvPr id="1010" name="Rectangle 386"/>
              <p:cNvSpPr>
                <a:spLocks noChangeArrowheads="1"/>
              </p:cNvSpPr>
              <p:nvPr/>
            </p:nvSpPr>
            <p:spPr bwMode="auto">
              <a:xfrm>
                <a:off x="7230" y="2568"/>
                <a:ext cx="197" cy="198"/>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1" name="Freeform 387"/>
              <p:cNvSpPr>
                <a:spLocks/>
              </p:cNvSpPr>
              <p:nvPr/>
            </p:nvSpPr>
            <p:spPr bwMode="auto">
              <a:xfrm>
                <a:off x="7230" y="2626"/>
                <a:ext cx="197" cy="63"/>
              </a:xfrm>
              <a:custGeom>
                <a:avLst/>
                <a:gdLst>
                  <a:gd name="T0" fmla="*/ 0 w 197"/>
                  <a:gd name="T1" fmla="*/ 49 h 63"/>
                  <a:gd name="T2" fmla="*/ 42 w 197"/>
                  <a:gd name="T3" fmla="*/ 0 h 63"/>
                  <a:gd name="T4" fmla="*/ 88 w 197"/>
                  <a:gd name="T5" fmla="*/ 55 h 63"/>
                  <a:gd name="T6" fmla="*/ 113 w 197"/>
                  <a:gd name="T7" fmla="*/ 16 h 63"/>
                  <a:gd name="T8" fmla="*/ 141 w 197"/>
                  <a:gd name="T9" fmla="*/ 63 h 63"/>
                  <a:gd name="T10" fmla="*/ 197 w 197"/>
                  <a:gd name="T11" fmla="*/ 63 h 63"/>
                </a:gdLst>
                <a:ahLst/>
                <a:cxnLst>
                  <a:cxn ang="0">
                    <a:pos x="T0" y="T1"/>
                  </a:cxn>
                  <a:cxn ang="0">
                    <a:pos x="T2" y="T3"/>
                  </a:cxn>
                  <a:cxn ang="0">
                    <a:pos x="T4" y="T5"/>
                  </a:cxn>
                  <a:cxn ang="0">
                    <a:pos x="T6" y="T7"/>
                  </a:cxn>
                  <a:cxn ang="0">
                    <a:pos x="T8" y="T9"/>
                  </a:cxn>
                  <a:cxn ang="0">
                    <a:pos x="T10" y="T11"/>
                  </a:cxn>
                </a:cxnLst>
                <a:rect l="0" t="0" r="r" b="b"/>
                <a:pathLst>
                  <a:path w="197" h="63">
                    <a:moveTo>
                      <a:pt x="0" y="49"/>
                    </a:moveTo>
                    <a:lnTo>
                      <a:pt x="42" y="0"/>
                    </a:lnTo>
                    <a:lnTo>
                      <a:pt x="88" y="55"/>
                    </a:lnTo>
                    <a:lnTo>
                      <a:pt x="113" y="16"/>
                    </a:lnTo>
                    <a:lnTo>
                      <a:pt x="141" y="63"/>
                    </a:lnTo>
                    <a:lnTo>
                      <a:pt x="197" y="63"/>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2" name="Line 388"/>
              <p:cNvSpPr>
                <a:spLocks noChangeShapeType="1"/>
              </p:cNvSpPr>
              <p:nvPr/>
            </p:nvSpPr>
            <p:spPr bwMode="auto">
              <a:xfrm>
                <a:off x="7316" y="2715"/>
                <a:ext cx="111"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3" name="Freeform 389"/>
              <p:cNvSpPr>
                <a:spLocks/>
              </p:cNvSpPr>
              <p:nvPr/>
            </p:nvSpPr>
            <p:spPr bwMode="auto">
              <a:xfrm>
                <a:off x="7274" y="2715"/>
                <a:ext cx="25" cy="10"/>
              </a:xfrm>
              <a:custGeom>
                <a:avLst/>
                <a:gdLst>
                  <a:gd name="T0" fmla="*/ 25 w 25"/>
                  <a:gd name="T1" fmla="*/ 0 h 10"/>
                  <a:gd name="T2" fmla="*/ 9 w 25"/>
                  <a:gd name="T3" fmla="*/ 0 h 10"/>
                  <a:gd name="T4" fmla="*/ 0 w 25"/>
                  <a:gd name="T5" fmla="*/ 10 h 10"/>
                </a:gdLst>
                <a:ahLst/>
                <a:cxnLst>
                  <a:cxn ang="0">
                    <a:pos x="T0" y="T1"/>
                  </a:cxn>
                  <a:cxn ang="0">
                    <a:pos x="T2" y="T3"/>
                  </a:cxn>
                  <a:cxn ang="0">
                    <a:pos x="T4" y="T5"/>
                  </a:cxn>
                </a:cxnLst>
                <a:rect l="0" t="0" r="r" b="b"/>
                <a:pathLst>
                  <a:path w="25" h="10">
                    <a:moveTo>
                      <a:pt x="25" y="0"/>
                    </a:moveTo>
                    <a:lnTo>
                      <a:pt x="9" y="0"/>
                    </a:lnTo>
                    <a:lnTo>
                      <a:pt x="0" y="1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4" name="Oval 391"/>
              <p:cNvSpPr>
                <a:spLocks noChangeArrowheads="1"/>
              </p:cNvSpPr>
              <p:nvPr/>
            </p:nvSpPr>
            <p:spPr bwMode="auto">
              <a:xfrm>
                <a:off x="7368" y="2595"/>
                <a:ext cx="34" cy="35"/>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00" name="Group 4"/>
            <p:cNvGrpSpPr>
              <a:grpSpLocks noChangeAspect="1"/>
            </p:cNvGrpSpPr>
            <p:nvPr/>
          </p:nvGrpSpPr>
          <p:grpSpPr bwMode="auto">
            <a:xfrm>
              <a:off x="5020928" y="270433"/>
              <a:ext cx="381000" cy="328613"/>
              <a:chOff x="129" y="2196"/>
              <a:chExt cx="240" cy="207"/>
            </a:xfrm>
          </p:grpSpPr>
          <p:sp>
            <p:nvSpPr>
              <p:cNvPr id="1008" name="Freeform 5"/>
              <p:cNvSpPr>
                <a:spLocks/>
              </p:cNvSpPr>
              <p:nvPr/>
            </p:nvSpPr>
            <p:spPr bwMode="auto">
              <a:xfrm>
                <a:off x="129" y="2196"/>
                <a:ext cx="240" cy="207"/>
              </a:xfrm>
              <a:custGeom>
                <a:avLst/>
                <a:gdLst>
                  <a:gd name="T0" fmla="*/ 240 w 240"/>
                  <a:gd name="T1" fmla="*/ 207 h 207"/>
                  <a:gd name="T2" fmla="*/ 0 w 240"/>
                  <a:gd name="T3" fmla="*/ 207 h 207"/>
                  <a:gd name="T4" fmla="*/ 0 w 240"/>
                  <a:gd name="T5" fmla="*/ 92 h 207"/>
                  <a:gd name="T6" fmla="*/ 0 w 240"/>
                  <a:gd name="T7" fmla="*/ 0 h 207"/>
                  <a:gd name="T8" fmla="*/ 240 w 240"/>
                  <a:gd name="T9" fmla="*/ 0 h 207"/>
                  <a:gd name="T10" fmla="*/ 240 w 240"/>
                  <a:gd name="T11" fmla="*/ 207 h 207"/>
                </a:gdLst>
                <a:ahLst/>
                <a:cxnLst>
                  <a:cxn ang="0">
                    <a:pos x="T0" y="T1"/>
                  </a:cxn>
                  <a:cxn ang="0">
                    <a:pos x="T2" y="T3"/>
                  </a:cxn>
                  <a:cxn ang="0">
                    <a:pos x="T4" y="T5"/>
                  </a:cxn>
                  <a:cxn ang="0">
                    <a:pos x="T6" y="T7"/>
                  </a:cxn>
                  <a:cxn ang="0">
                    <a:pos x="T8" y="T9"/>
                  </a:cxn>
                  <a:cxn ang="0">
                    <a:pos x="T10" y="T11"/>
                  </a:cxn>
                </a:cxnLst>
                <a:rect l="0" t="0" r="r" b="b"/>
                <a:pathLst>
                  <a:path w="240" h="207">
                    <a:moveTo>
                      <a:pt x="240" y="207"/>
                    </a:moveTo>
                    <a:lnTo>
                      <a:pt x="0" y="207"/>
                    </a:lnTo>
                    <a:lnTo>
                      <a:pt x="0" y="92"/>
                    </a:lnTo>
                    <a:lnTo>
                      <a:pt x="0" y="0"/>
                    </a:lnTo>
                    <a:lnTo>
                      <a:pt x="240" y="0"/>
                    </a:lnTo>
                    <a:lnTo>
                      <a:pt x="240" y="207"/>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9" name="Freeform 6"/>
              <p:cNvSpPr>
                <a:spLocks/>
              </p:cNvSpPr>
              <p:nvPr/>
            </p:nvSpPr>
            <p:spPr bwMode="auto">
              <a:xfrm>
                <a:off x="133" y="2264"/>
                <a:ext cx="236" cy="75"/>
              </a:xfrm>
              <a:custGeom>
                <a:avLst/>
                <a:gdLst>
                  <a:gd name="T0" fmla="*/ 0 w 236"/>
                  <a:gd name="T1" fmla="*/ 26 h 75"/>
                  <a:gd name="T2" fmla="*/ 25 w 236"/>
                  <a:gd name="T3" fmla="*/ 26 h 75"/>
                  <a:gd name="T4" fmla="*/ 42 w 236"/>
                  <a:gd name="T5" fmla="*/ 7 h 75"/>
                  <a:gd name="T6" fmla="*/ 108 w 236"/>
                  <a:gd name="T7" fmla="*/ 75 h 75"/>
                  <a:gd name="T8" fmla="*/ 182 w 236"/>
                  <a:gd name="T9" fmla="*/ 0 h 75"/>
                  <a:gd name="T10" fmla="*/ 210 w 236"/>
                  <a:gd name="T11" fmla="*/ 29 h 75"/>
                  <a:gd name="T12" fmla="*/ 236 w 236"/>
                  <a:gd name="T13" fmla="*/ 29 h 75"/>
                </a:gdLst>
                <a:ahLst/>
                <a:cxnLst>
                  <a:cxn ang="0">
                    <a:pos x="T0" y="T1"/>
                  </a:cxn>
                  <a:cxn ang="0">
                    <a:pos x="T2" y="T3"/>
                  </a:cxn>
                  <a:cxn ang="0">
                    <a:pos x="T4" y="T5"/>
                  </a:cxn>
                  <a:cxn ang="0">
                    <a:pos x="T6" y="T7"/>
                  </a:cxn>
                  <a:cxn ang="0">
                    <a:pos x="T8" y="T9"/>
                  </a:cxn>
                  <a:cxn ang="0">
                    <a:pos x="T10" y="T11"/>
                  </a:cxn>
                  <a:cxn ang="0">
                    <a:pos x="T12" y="T13"/>
                  </a:cxn>
                </a:cxnLst>
                <a:rect l="0" t="0" r="r" b="b"/>
                <a:pathLst>
                  <a:path w="236" h="75">
                    <a:moveTo>
                      <a:pt x="0" y="26"/>
                    </a:moveTo>
                    <a:lnTo>
                      <a:pt x="25" y="26"/>
                    </a:lnTo>
                    <a:lnTo>
                      <a:pt x="42" y="7"/>
                    </a:lnTo>
                    <a:lnTo>
                      <a:pt x="108" y="75"/>
                    </a:lnTo>
                    <a:lnTo>
                      <a:pt x="182" y="0"/>
                    </a:lnTo>
                    <a:lnTo>
                      <a:pt x="210" y="29"/>
                    </a:lnTo>
                    <a:lnTo>
                      <a:pt x="236" y="29"/>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01" name="Group 34"/>
            <p:cNvGrpSpPr>
              <a:grpSpLocks noChangeAspect="1"/>
            </p:cNvGrpSpPr>
            <p:nvPr/>
          </p:nvGrpSpPr>
          <p:grpSpPr bwMode="auto">
            <a:xfrm>
              <a:off x="5020135" y="748091"/>
              <a:ext cx="382587" cy="274638"/>
              <a:chOff x="3173" y="494"/>
              <a:chExt cx="241" cy="173"/>
            </a:xfrm>
          </p:grpSpPr>
          <p:sp>
            <p:nvSpPr>
              <p:cNvPr id="1002" name="Freeform 35"/>
              <p:cNvSpPr>
                <a:spLocks/>
              </p:cNvSpPr>
              <p:nvPr/>
            </p:nvSpPr>
            <p:spPr bwMode="auto">
              <a:xfrm>
                <a:off x="3173" y="494"/>
                <a:ext cx="241" cy="173"/>
              </a:xfrm>
              <a:custGeom>
                <a:avLst/>
                <a:gdLst>
                  <a:gd name="T0" fmla="*/ 31 w 334"/>
                  <a:gd name="T1" fmla="*/ 238 h 238"/>
                  <a:gd name="T2" fmla="*/ 303 w 334"/>
                  <a:gd name="T3" fmla="*/ 238 h 238"/>
                  <a:gd name="T4" fmla="*/ 334 w 334"/>
                  <a:gd name="T5" fmla="*/ 207 h 238"/>
                  <a:gd name="T6" fmla="*/ 334 w 334"/>
                  <a:gd name="T7" fmla="*/ 40 h 238"/>
                  <a:gd name="T8" fmla="*/ 62 w 334"/>
                  <a:gd name="T9" fmla="*/ 40 h 238"/>
                  <a:gd name="T10" fmla="*/ 62 w 334"/>
                  <a:gd name="T11" fmla="*/ 207 h 238"/>
                  <a:gd name="T12" fmla="*/ 31 w 334"/>
                  <a:gd name="T13" fmla="*/ 238 h 238"/>
                  <a:gd name="T14" fmla="*/ 0 w 334"/>
                  <a:gd name="T15" fmla="*/ 207 h 238"/>
                  <a:gd name="T16" fmla="*/ 0 w 334"/>
                  <a:gd name="T17" fmla="*/ 0 h 238"/>
                  <a:gd name="T18" fmla="*/ 294 w 334"/>
                  <a:gd name="T19" fmla="*/ 0 h 238"/>
                  <a:gd name="T20" fmla="*/ 294 w 334"/>
                  <a:gd name="T2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38">
                    <a:moveTo>
                      <a:pt x="31" y="238"/>
                    </a:moveTo>
                    <a:cubicBezTo>
                      <a:pt x="303" y="238"/>
                      <a:pt x="303" y="238"/>
                      <a:pt x="303" y="238"/>
                    </a:cubicBezTo>
                    <a:cubicBezTo>
                      <a:pt x="320" y="238"/>
                      <a:pt x="334" y="224"/>
                      <a:pt x="334" y="207"/>
                    </a:cubicBezTo>
                    <a:cubicBezTo>
                      <a:pt x="334" y="40"/>
                      <a:pt x="334" y="40"/>
                      <a:pt x="334" y="40"/>
                    </a:cubicBezTo>
                    <a:cubicBezTo>
                      <a:pt x="62" y="40"/>
                      <a:pt x="62" y="40"/>
                      <a:pt x="62" y="40"/>
                    </a:cubicBezTo>
                    <a:cubicBezTo>
                      <a:pt x="62" y="207"/>
                      <a:pt x="62" y="207"/>
                      <a:pt x="62" y="207"/>
                    </a:cubicBezTo>
                    <a:cubicBezTo>
                      <a:pt x="62" y="224"/>
                      <a:pt x="48" y="238"/>
                      <a:pt x="31" y="238"/>
                    </a:cubicBezTo>
                    <a:cubicBezTo>
                      <a:pt x="14" y="238"/>
                      <a:pt x="0" y="224"/>
                      <a:pt x="0" y="207"/>
                    </a:cubicBezTo>
                    <a:cubicBezTo>
                      <a:pt x="0" y="0"/>
                      <a:pt x="0" y="0"/>
                      <a:pt x="0" y="0"/>
                    </a:cubicBezTo>
                    <a:cubicBezTo>
                      <a:pt x="294" y="0"/>
                      <a:pt x="294" y="0"/>
                      <a:pt x="294" y="0"/>
                    </a:cubicBezTo>
                    <a:cubicBezTo>
                      <a:pt x="294" y="41"/>
                      <a:pt x="294" y="41"/>
                      <a:pt x="294" y="41"/>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3" name="Line 36"/>
              <p:cNvSpPr>
                <a:spLocks noChangeShapeType="1"/>
              </p:cNvSpPr>
              <p:nvPr/>
            </p:nvSpPr>
            <p:spPr bwMode="auto">
              <a:xfrm>
                <a:off x="3307" y="580"/>
                <a:ext cx="86"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4" name="Line 37"/>
              <p:cNvSpPr>
                <a:spLocks noChangeShapeType="1"/>
              </p:cNvSpPr>
              <p:nvPr/>
            </p:nvSpPr>
            <p:spPr bwMode="auto">
              <a:xfrm>
                <a:off x="3307" y="602"/>
                <a:ext cx="86"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5" name="Line 38"/>
              <p:cNvSpPr>
                <a:spLocks noChangeShapeType="1"/>
              </p:cNvSpPr>
              <p:nvPr/>
            </p:nvSpPr>
            <p:spPr bwMode="auto">
              <a:xfrm>
                <a:off x="3307" y="624"/>
                <a:ext cx="86"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6" name="Rectangle 39"/>
              <p:cNvSpPr>
                <a:spLocks noChangeArrowheads="1"/>
              </p:cNvSpPr>
              <p:nvPr/>
            </p:nvSpPr>
            <p:spPr bwMode="auto">
              <a:xfrm>
                <a:off x="3243" y="545"/>
                <a:ext cx="44" cy="82"/>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7" name="Rectangle 40"/>
              <p:cNvSpPr>
                <a:spLocks noChangeArrowheads="1"/>
              </p:cNvSpPr>
              <p:nvPr/>
            </p:nvSpPr>
            <p:spPr bwMode="auto">
              <a:xfrm>
                <a:off x="3311" y="545"/>
                <a:ext cx="80" cy="14"/>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039" name="Group 1038"/>
          <p:cNvGrpSpPr/>
          <p:nvPr/>
        </p:nvGrpSpPr>
        <p:grpSpPr>
          <a:xfrm>
            <a:off x="-5694968" y="303270"/>
            <a:ext cx="404473" cy="4023154"/>
            <a:chOff x="5591668" y="307571"/>
            <a:chExt cx="412750" cy="4105484"/>
          </a:xfrm>
        </p:grpSpPr>
        <p:sp>
          <p:nvSpPr>
            <p:cNvPr id="1040" name="Freeform 71"/>
            <p:cNvSpPr>
              <a:spLocks/>
            </p:cNvSpPr>
            <p:nvPr/>
          </p:nvSpPr>
          <p:spPr bwMode="auto">
            <a:xfrm>
              <a:off x="5598438" y="307571"/>
              <a:ext cx="399211" cy="254336"/>
            </a:xfrm>
            <a:custGeom>
              <a:avLst/>
              <a:gdLst>
                <a:gd name="T0" fmla="*/ 344 w 344"/>
                <a:gd name="T1" fmla="*/ 151 h 217"/>
                <a:gd name="T2" fmla="*/ 278 w 344"/>
                <a:gd name="T3" fmla="*/ 85 h 217"/>
                <a:gd name="T4" fmla="*/ 278 w 344"/>
                <a:gd name="T5" fmla="*/ 85 h 217"/>
                <a:gd name="T6" fmla="*/ 184 w 344"/>
                <a:gd name="T7" fmla="*/ 0 h 217"/>
                <a:gd name="T8" fmla="*/ 104 w 344"/>
                <a:gd name="T9" fmla="*/ 45 h 217"/>
                <a:gd name="T10" fmla="*/ 86 w 344"/>
                <a:gd name="T11" fmla="*/ 44 h 217"/>
                <a:gd name="T12" fmla="*/ 0 w 344"/>
                <a:gd name="T13" fmla="*/ 130 h 217"/>
                <a:gd name="T14" fmla="*/ 86 w 344"/>
                <a:gd name="T15" fmla="*/ 217 h 217"/>
                <a:gd name="T16" fmla="*/ 88 w 344"/>
                <a:gd name="T17" fmla="*/ 217 h 217"/>
                <a:gd name="T18" fmla="*/ 88 w 344"/>
                <a:gd name="T19" fmla="*/ 217 h 217"/>
                <a:gd name="T20" fmla="*/ 281 w 344"/>
                <a:gd name="T21" fmla="*/ 217 h 217"/>
                <a:gd name="T22" fmla="*/ 281 w 344"/>
                <a:gd name="T23" fmla="*/ 216 h 217"/>
                <a:gd name="T24" fmla="*/ 344 w 344"/>
                <a:gd name="T25" fmla="*/ 15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344" y="151"/>
                  </a:moveTo>
                  <a:cubicBezTo>
                    <a:pt x="344" y="114"/>
                    <a:pt x="315" y="85"/>
                    <a:pt x="278" y="85"/>
                  </a:cubicBezTo>
                  <a:cubicBezTo>
                    <a:pt x="278" y="85"/>
                    <a:pt x="278" y="85"/>
                    <a:pt x="278" y="85"/>
                  </a:cubicBezTo>
                  <a:cubicBezTo>
                    <a:pt x="273" y="37"/>
                    <a:pt x="233" y="0"/>
                    <a:pt x="184" y="0"/>
                  </a:cubicBezTo>
                  <a:cubicBezTo>
                    <a:pt x="150" y="0"/>
                    <a:pt x="121" y="18"/>
                    <a:pt x="104" y="45"/>
                  </a:cubicBezTo>
                  <a:cubicBezTo>
                    <a:pt x="98" y="44"/>
                    <a:pt x="92" y="44"/>
                    <a:pt x="86" y="44"/>
                  </a:cubicBezTo>
                  <a:cubicBezTo>
                    <a:pt x="39" y="44"/>
                    <a:pt x="0" y="82"/>
                    <a:pt x="0" y="130"/>
                  </a:cubicBezTo>
                  <a:cubicBezTo>
                    <a:pt x="0" y="178"/>
                    <a:pt x="39" y="217"/>
                    <a:pt x="86" y="217"/>
                  </a:cubicBezTo>
                  <a:cubicBezTo>
                    <a:pt x="87" y="217"/>
                    <a:pt x="87" y="217"/>
                    <a:pt x="88" y="217"/>
                  </a:cubicBezTo>
                  <a:cubicBezTo>
                    <a:pt x="88" y="217"/>
                    <a:pt x="88" y="217"/>
                    <a:pt x="88" y="217"/>
                  </a:cubicBezTo>
                  <a:cubicBezTo>
                    <a:pt x="281" y="217"/>
                    <a:pt x="281" y="217"/>
                    <a:pt x="281" y="217"/>
                  </a:cubicBezTo>
                  <a:cubicBezTo>
                    <a:pt x="281" y="216"/>
                    <a:pt x="281" y="216"/>
                    <a:pt x="281" y="216"/>
                  </a:cubicBezTo>
                  <a:cubicBezTo>
                    <a:pt x="316" y="215"/>
                    <a:pt x="344" y="186"/>
                    <a:pt x="344" y="151"/>
                  </a:cubicBez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041" name="Group 172"/>
            <p:cNvGrpSpPr>
              <a:grpSpLocks noChangeAspect="1"/>
            </p:cNvGrpSpPr>
            <p:nvPr/>
          </p:nvGrpSpPr>
          <p:grpSpPr bwMode="auto">
            <a:xfrm>
              <a:off x="5632089" y="1189154"/>
              <a:ext cx="331869" cy="389309"/>
              <a:chOff x="3813" y="2081"/>
              <a:chExt cx="208" cy="244"/>
            </a:xfrm>
          </p:grpSpPr>
          <p:sp>
            <p:nvSpPr>
              <p:cNvPr id="1074" name="Rectangle 173"/>
              <p:cNvSpPr>
                <a:spLocks noChangeArrowheads="1"/>
              </p:cNvSpPr>
              <p:nvPr/>
            </p:nvSpPr>
            <p:spPr bwMode="auto">
              <a:xfrm>
                <a:off x="3813" y="2081"/>
                <a:ext cx="171" cy="243"/>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5" name="Freeform 174"/>
              <p:cNvSpPr>
                <a:spLocks/>
              </p:cNvSpPr>
              <p:nvPr/>
            </p:nvSpPr>
            <p:spPr bwMode="auto">
              <a:xfrm>
                <a:off x="3984" y="2081"/>
                <a:ext cx="37" cy="244"/>
              </a:xfrm>
              <a:custGeom>
                <a:avLst/>
                <a:gdLst>
                  <a:gd name="T0" fmla="*/ 0 w 37"/>
                  <a:gd name="T1" fmla="*/ 0 h 244"/>
                  <a:gd name="T2" fmla="*/ 37 w 37"/>
                  <a:gd name="T3" fmla="*/ 27 h 244"/>
                  <a:gd name="T4" fmla="*/ 37 w 37"/>
                  <a:gd name="T5" fmla="*/ 218 h 244"/>
                  <a:gd name="T6" fmla="*/ 0 w 37"/>
                  <a:gd name="T7" fmla="*/ 244 h 244"/>
                </a:gdLst>
                <a:ahLst/>
                <a:cxnLst>
                  <a:cxn ang="0">
                    <a:pos x="T0" y="T1"/>
                  </a:cxn>
                  <a:cxn ang="0">
                    <a:pos x="T2" y="T3"/>
                  </a:cxn>
                  <a:cxn ang="0">
                    <a:pos x="T4" y="T5"/>
                  </a:cxn>
                  <a:cxn ang="0">
                    <a:pos x="T6" y="T7"/>
                  </a:cxn>
                </a:cxnLst>
                <a:rect l="0" t="0" r="r" b="b"/>
                <a:pathLst>
                  <a:path w="37" h="244">
                    <a:moveTo>
                      <a:pt x="0" y="0"/>
                    </a:moveTo>
                    <a:lnTo>
                      <a:pt x="37" y="27"/>
                    </a:lnTo>
                    <a:lnTo>
                      <a:pt x="37" y="218"/>
                    </a:lnTo>
                    <a:lnTo>
                      <a:pt x="0" y="244"/>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6" name="Line 175"/>
              <p:cNvSpPr>
                <a:spLocks noChangeShapeType="1"/>
              </p:cNvSpPr>
              <p:nvPr/>
            </p:nvSpPr>
            <p:spPr bwMode="auto">
              <a:xfrm>
                <a:off x="3813" y="2202"/>
                <a:ext cx="171"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7" name="Line 176"/>
              <p:cNvSpPr>
                <a:spLocks noChangeShapeType="1"/>
              </p:cNvSpPr>
              <p:nvPr/>
            </p:nvSpPr>
            <p:spPr bwMode="auto">
              <a:xfrm>
                <a:off x="3860" y="2240"/>
                <a:ext cx="76"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8" name="Line 177"/>
              <p:cNvSpPr>
                <a:spLocks noChangeShapeType="1"/>
              </p:cNvSpPr>
              <p:nvPr/>
            </p:nvSpPr>
            <p:spPr bwMode="auto">
              <a:xfrm>
                <a:off x="3860" y="2120"/>
                <a:ext cx="76"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42" name="Group 313"/>
            <p:cNvGrpSpPr>
              <a:grpSpLocks noChangeAspect="1"/>
            </p:cNvGrpSpPr>
            <p:nvPr/>
          </p:nvGrpSpPr>
          <p:grpSpPr bwMode="auto">
            <a:xfrm>
              <a:off x="5662003" y="3039332"/>
              <a:ext cx="272002" cy="325556"/>
              <a:chOff x="7515" y="1788"/>
              <a:chExt cx="193" cy="231"/>
            </a:xfrm>
          </p:grpSpPr>
          <p:sp>
            <p:nvSpPr>
              <p:cNvPr id="1069" name="Freeform 314"/>
              <p:cNvSpPr>
                <a:spLocks/>
              </p:cNvSpPr>
              <p:nvPr/>
            </p:nvSpPr>
            <p:spPr bwMode="auto">
              <a:xfrm>
                <a:off x="7515" y="1855"/>
                <a:ext cx="171" cy="164"/>
              </a:xfrm>
              <a:custGeom>
                <a:avLst/>
                <a:gdLst>
                  <a:gd name="T0" fmla="*/ 0 w 235"/>
                  <a:gd name="T1" fmla="*/ 105 h 227"/>
                  <a:gd name="T2" fmla="*/ 39 w 235"/>
                  <a:gd name="T3" fmla="*/ 84 h 227"/>
                  <a:gd name="T4" fmla="*/ 64 w 235"/>
                  <a:gd name="T5" fmla="*/ 39 h 227"/>
                  <a:gd name="T6" fmla="*/ 139 w 235"/>
                  <a:gd name="T7" fmla="*/ 0 h 227"/>
                  <a:gd name="T8" fmla="*/ 232 w 235"/>
                  <a:gd name="T9" fmla="*/ 98 h 227"/>
                  <a:gd name="T10" fmla="*/ 169 w 235"/>
                  <a:gd name="T11" fmla="*/ 227 h 227"/>
                </a:gdLst>
                <a:ahLst/>
                <a:cxnLst>
                  <a:cxn ang="0">
                    <a:pos x="T0" y="T1"/>
                  </a:cxn>
                  <a:cxn ang="0">
                    <a:pos x="T2" y="T3"/>
                  </a:cxn>
                  <a:cxn ang="0">
                    <a:pos x="T4" y="T5"/>
                  </a:cxn>
                  <a:cxn ang="0">
                    <a:pos x="T6" y="T7"/>
                  </a:cxn>
                  <a:cxn ang="0">
                    <a:pos x="T8" y="T9"/>
                  </a:cxn>
                  <a:cxn ang="0">
                    <a:pos x="T10" y="T11"/>
                  </a:cxn>
                </a:cxnLst>
                <a:rect l="0" t="0" r="r" b="b"/>
                <a:pathLst>
                  <a:path w="235" h="227">
                    <a:moveTo>
                      <a:pt x="0" y="105"/>
                    </a:moveTo>
                    <a:cubicBezTo>
                      <a:pt x="8" y="101"/>
                      <a:pt x="23" y="99"/>
                      <a:pt x="39" y="84"/>
                    </a:cubicBezTo>
                    <a:cubicBezTo>
                      <a:pt x="50" y="72"/>
                      <a:pt x="64" y="39"/>
                      <a:pt x="64" y="39"/>
                    </a:cubicBezTo>
                    <a:cubicBezTo>
                      <a:pt x="82" y="7"/>
                      <a:pt x="108" y="0"/>
                      <a:pt x="139" y="0"/>
                    </a:cubicBezTo>
                    <a:cubicBezTo>
                      <a:pt x="191" y="0"/>
                      <a:pt x="235" y="46"/>
                      <a:pt x="232" y="98"/>
                    </a:cubicBezTo>
                    <a:cubicBezTo>
                      <a:pt x="232" y="110"/>
                      <a:pt x="220" y="188"/>
                      <a:pt x="169" y="227"/>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0" name="Freeform 315"/>
              <p:cNvSpPr>
                <a:spLocks/>
              </p:cNvSpPr>
              <p:nvPr/>
            </p:nvSpPr>
            <p:spPr bwMode="auto">
              <a:xfrm>
                <a:off x="7531" y="1889"/>
                <a:ext cx="119" cy="129"/>
              </a:xfrm>
              <a:custGeom>
                <a:avLst/>
                <a:gdLst>
                  <a:gd name="T0" fmla="*/ 77 w 164"/>
                  <a:gd name="T1" fmla="*/ 178 h 178"/>
                  <a:gd name="T2" fmla="*/ 162 w 164"/>
                  <a:gd name="T3" fmla="*/ 51 h 178"/>
                  <a:gd name="T4" fmla="*/ 111 w 164"/>
                  <a:gd name="T5" fmla="*/ 0 h 178"/>
                  <a:gd name="T6" fmla="*/ 62 w 164"/>
                  <a:gd name="T7" fmla="*/ 36 h 178"/>
                  <a:gd name="T8" fmla="*/ 38 w 164"/>
                  <a:gd name="T9" fmla="*/ 81 h 178"/>
                  <a:gd name="T10" fmla="*/ 0 w 164"/>
                  <a:gd name="T11" fmla="*/ 106 h 178"/>
                </a:gdLst>
                <a:ahLst/>
                <a:cxnLst>
                  <a:cxn ang="0">
                    <a:pos x="T0" y="T1"/>
                  </a:cxn>
                  <a:cxn ang="0">
                    <a:pos x="T2" y="T3"/>
                  </a:cxn>
                  <a:cxn ang="0">
                    <a:pos x="T4" y="T5"/>
                  </a:cxn>
                  <a:cxn ang="0">
                    <a:pos x="T6" y="T7"/>
                  </a:cxn>
                  <a:cxn ang="0">
                    <a:pos x="T8" y="T9"/>
                  </a:cxn>
                  <a:cxn ang="0">
                    <a:pos x="T10" y="T11"/>
                  </a:cxn>
                </a:cxnLst>
                <a:rect l="0" t="0" r="r" b="b"/>
                <a:pathLst>
                  <a:path w="164" h="178">
                    <a:moveTo>
                      <a:pt x="77" y="178"/>
                    </a:moveTo>
                    <a:cubicBezTo>
                      <a:pt x="137" y="140"/>
                      <a:pt x="164" y="78"/>
                      <a:pt x="162" y="51"/>
                    </a:cubicBezTo>
                    <a:cubicBezTo>
                      <a:pt x="159" y="18"/>
                      <a:pt x="139" y="0"/>
                      <a:pt x="111" y="0"/>
                    </a:cubicBezTo>
                    <a:cubicBezTo>
                      <a:pt x="88" y="0"/>
                      <a:pt x="70" y="14"/>
                      <a:pt x="62" y="36"/>
                    </a:cubicBezTo>
                    <a:cubicBezTo>
                      <a:pt x="58" y="50"/>
                      <a:pt x="49" y="69"/>
                      <a:pt x="38" y="81"/>
                    </a:cubicBezTo>
                    <a:cubicBezTo>
                      <a:pt x="25" y="94"/>
                      <a:pt x="3" y="104"/>
                      <a:pt x="0" y="106"/>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1" name="Freeform 316"/>
              <p:cNvSpPr>
                <a:spLocks/>
              </p:cNvSpPr>
              <p:nvPr/>
            </p:nvSpPr>
            <p:spPr bwMode="auto">
              <a:xfrm>
                <a:off x="7536" y="1822"/>
                <a:ext cx="172" cy="59"/>
              </a:xfrm>
              <a:custGeom>
                <a:avLst/>
                <a:gdLst>
                  <a:gd name="T0" fmla="*/ 0 w 236"/>
                  <a:gd name="T1" fmla="*/ 56 h 81"/>
                  <a:gd name="T2" fmla="*/ 111 w 236"/>
                  <a:gd name="T3" fmla="*/ 0 h 81"/>
                  <a:gd name="T4" fmla="*/ 236 w 236"/>
                  <a:gd name="T5" fmla="*/ 81 h 81"/>
                </a:gdLst>
                <a:ahLst/>
                <a:cxnLst>
                  <a:cxn ang="0">
                    <a:pos x="T0" y="T1"/>
                  </a:cxn>
                  <a:cxn ang="0">
                    <a:pos x="T2" y="T3"/>
                  </a:cxn>
                  <a:cxn ang="0">
                    <a:pos x="T4" y="T5"/>
                  </a:cxn>
                </a:cxnLst>
                <a:rect l="0" t="0" r="r" b="b"/>
                <a:pathLst>
                  <a:path w="236" h="81">
                    <a:moveTo>
                      <a:pt x="0" y="56"/>
                    </a:moveTo>
                    <a:cubicBezTo>
                      <a:pt x="25" y="22"/>
                      <a:pt x="65" y="0"/>
                      <a:pt x="111" y="0"/>
                    </a:cubicBezTo>
                    <a:cubicBezTo>
                      <a:pt x="166" y="0"/>
                      <a:pt x="214" y="33"/>
                      <a:pt x="236" y="81"/>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2" name="Freeform 317"/>
              <p:cNvSpPr>
                <a:spLocks/>
              </p:cNvSpPr>
              <p:nvPr/>
            </p:nvSpPr>
            <p:spPr bwMode="auto">
              <a:xfrm>
                <a:off x="7551" y="1788"/>
                <a:ext cx="141" cy="21"/>
              </a:xfrm>
              <a:custGeom>
                <a:avLst/>
                <a:gdLst>
                  <a:gd name="T0" fmla="*/ 0 w 195"/>
                  <a:gd name="T1" fmla="*/ 25 h 29"/>
                  <a:gd name="T2" fmla="*/ 94 w 195"/>
                  <a:gd name="T3" fmla="*/ 0 h 29"/>
                  <a:gd name="T4" fmla="*/ 195 w 195"/>
                  <a:gd name="T5" fmla="*/ 29 h 29"/>
                </a:gdLst>
                <a:ahLst/>
                <a:cxnLst>
                  <a:cxn ang="0">
                    <a:pos x="T0" y="T1"/>
                  </a:cxn>
                  <a:cxn ang="0">
                    <a:pos x="T2" y="T3"/>
                  </a:cxn>
                  <a:cxn ang="0">
                    <a:pos x="T4" y="T5"/>
                  </a:cxn>
                </a:cxnLst>
                <a:rect l="0" t="0" r="r" b="b"/>
                <a:pathLst>
                  <a:path w="195" h="29">
                    <a:moveTo>
                      <a:pt x="0" y="25"/>
                    </a:moveTo>
                    <a:cubicBezTo>
                      <a:pt x="28" y="9"/>
                      <a:pt x="60" y="0"/>
                      <a:pt x="94" y="0"/>
                    </a:cubicBezTo>
                    <a:cubicBezTo>
                      <a:pt x="132" y="0"/>
                      <a:pt x="166" y="10"/>
                      <a:pt x="195" y="29"/>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3" name="Freeform 318"/>
              <p:cNvSpPr>
                <a:spLocks/>
              </p:cNvSpPr>
              <p:nvPr/>
            </p:nvSpPr>
            <p:spPr bwMode="auto">
              <a:xfrm>
                <a:off x="7542" y="1918"/>
                <a:ext cx="71" cy="84"/>
              </a:xfrm>
              <a:custGeom>
                <a:avLst/>
                <a:gdLst>
                  <a:gd name="T0" fmla="*/ 96 w 97"/>
                  <a:gd name="T1" fmla="*/ 0 h 116"/>
                  <a:gd name="T2" fmla="*/ 62 w 97"/>
                  <a:gd name="T3" fmla="*/ 72 h 116"/>
                  <a:gd name="T4" fmla="*/ 0 w 97"/>
                  <a:gd name="T5" fmla="*/ 116 h 116"/>
                </a:gdLst>
                <a:ahLst/>
                <a:cxnLst>
                  <a:cxn ang="0">
                    <a:pos x="T0" y="T1"/>
                  </a:cxn>
                  <a:cxn ang="0">
                    <a:pos x="T2" y="T3"/>
                  </a:cxn>
                  <a:cxn ang="0">
                    <a:pos x="T4" y="T5"/>
                  </a:cxn>
                </a:cxnLst>
                <a:rect l="0" t="0" r="r" b="b"/>
                <a:pathLst>
                  <a:path w="97" h="116">
                    <a:moveTo>
                      <a:pt x="96" y="0"/>
                    </a:moveTo>
                    <a:cubicBezTo>
                      <a:pt x="96" y="0"/>
                      <a:pt x="97" y="35"/>
                      <a:pt x="62" y="72"/>
                    </a:cubicBezTo>
                    <a:cubicBezTo>
                      <a:pt x="28" y="109"/>
                      <a:pt x="0" y="116"/>
                      <a:pt x="0" y="116"/>
                    </a:cubicBez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43" name="Group 358"/>
            <p:cNvGrpSpPr>
              <a:grpSpLocks noChangeAspect="1"/>
            </p:cNvGrpSpPr>
            <p:nvPr/>
          </p:nvGrpSpPr>
          <p:grpSpPr bwMode="auto">
            <a:xfrm>
              <a:off x="5631437" y="4012233"/>
              <a:ext cx="333213" cy="400822"/>
              <a:chOff x="7498" y="2505"/>
              <a:chExt cx="207" cy="249"/>
            </a:xfrm>
          </p:grpSpPr>
          <p:sp>
            <p:nvSpPr>
              <p:cNvPr id="1067" name="Oval 359"/>
              <p:cNvSpPr>
                <a:spLocks noChangeArrowheads="1"/>
              </p:cNvSpPr>
              <p:nvPr/>
            </p:nvSpPr>
            <p:spPr bwMode="auto">
              <a:xfrm>
                <a:off x="7541" y="2549"/>
                <a:ext cx="120" cy="120"/>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8" name="Freeform 360"/>
              <p:cNvSpPr>
                <a:spLocks/>
              </p:cNvSpPr>
              <p:nvPr/>
            </p:nvSpPr>
            <p:spPr bwMode="auto">
              <a:xfrm>
                <a:off x="7498" y="2505"/>
                <a:ext cx="207" cy="249"/>
              </a:xfrm>
              <a:custGeom>
                <a:avLst/>
                <a:gdLst>
                  <a:gd name="T0" fmla="*/ 285 w 285"/>
                  <a:gd name="T1" fmla="*/ 143 h 343"/>
                  <a:gd name="T2" fmla="*/ 142 w 285"/>
                  <a:gd name="T3" fmla="*/ 0 h 343"/>
                  <a:gd name="T4" fmla="*/ 0 w 285"/>
                  <a:gd name="T5" fmla="*/ 143 h 343"/>
                  <a:gd name="T6" fmla="*/ 35 w 285"/>
                  <a:gd name="T7" fmla="*/ 237 h 343"/>
                  <a:gd name="T8" fmla="*/ 49 w 285"/>
                  <a:gd name="T9" fmla="*/ 251 h 343"/>
                  <a:gd name="T10" fmla="*/ 141 w 285"/>
                  <a:gd name="T11" fmla="*/ 343 h 343"/>
                  <a:gd name="T12" fmla="*/ 233 w 285"/>
                  <a:gd name="T13" fmla="*/ 252 h 343"/>
                  <a:gd name="T14" fmla="*/ 285 w 285"/>
                  <a:gd name="T15" fmla="*/ 143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343">
                    <a:moveTo>
                      <a:pt x="285" y="143"/>
                    </a:moveTo>
                    <a:cubicBezTo>
                      <a:pt x="285" y="64"/>
                      <a:pt x="221" y="0"/>
                      <a:pt x="142" y="0"/>
                    </a:cubicBezTo>
                    <a:cubicBezTo>
                      <a:pt x="64" y="0"/>
                      <a:pt x="0" y="64"/>
                      <a:pt x="0" y="143"/>
                    </a:cubicBezTo>
                    <a:cubicBezTo>
                      <a:pt x="0" y="179"/>
                      <a:pt x="13" y="212"/>
                      <a:pt x="35" y="237"/>
                    </a:cubicBezTo>
                    <a:cubicBezTo>
                      <a:pt x="40" y="242"/>
                      <a:pt x="44" y="246"/>
                      <a:pt x="49" y="251"/>
                    </a:cubicBezTo>
                    <a:cubicBezTo>
                      <a:pt x="141" y="343"/>
                      <a:pt x="141" y="343"/>
                      <a:pt x="141" y="343"/>
                    </a:cubicBezTo>
                    <a:cubicBezTo>
                      <a:pt x="233" y="252"/>
                      <a:pt x="233" y="252"/>
                      <a:pt x="233" y="252"/>
                    </a:cubicBezTo>
                    <a:cubicBezTo>
                      <a:pt x="265" y="226"/>
                      <a:pt x="285" y="187"/>
                      <a:pt x="285" y="143"/>
                    </a:cubicBez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44" name="Group 373"/>
            <p:cNvGrpSpPr>
              <a:grpSpLocks noChangeAspect="1"/>
            </p:cNvGrpSpPr>
            <p:nvPr/>
          </p:nvGrpSpPr>
          <p:grpSpPr bwMode="auto">
            <a:xfrm>
              <a:off x="5627723" y="3536430"/>
              <a:ext cx="340640" cy="304248"/>
              <a:chOff x="7473" y="2118"/>
              <a:chExt cx="234" cy="209"/>
            </a:xfrm>
          </p:grpSpPr>
          <p:sp>
            <p:nvSpPr>
              <p:cNvPr id="1064" name="Freeform 374"/>
              <p:cNvSpPr>
                <a:spLocks/>
              </p:cNvSpPr>
              <p:nvPr/>
            </p:nvSpPr>
            <p:spPr bwMode="auto">
              <a:xfrm>
                <a:off x="7473" y="2196"/>
                <a:ext cx="234" cy="131"/>
              </a:xfrm>
              <a:custGeom>
                <a:avLst/>
                <a:gdLst>
                  <a:gd name="T0" fmla="*/ 0 w 234"/>
                  <a:gd name="T1" fmla="*/ 0 h 131"/>
                  <a:gd name="T2" fmla="*/ 0 w 234"/>
                  <a:gd name="T3" fmla="*/ 131 h 131"/>
                  <a:gd name="T4" fmla="*/ 234 w 234"/>
                  <a:gd name="T5" fmla="*/ 131 h 131"/>
                  <a:gd name="T6" fmla="*/ 234 w 234"/>
                  <a:gd name="T7" fmla="*/ 0 h 131"/>
                  <a:gd name="T8" fmla="*/ 116 w 234"/>
                  <a:gd name="T9" fmla="*/ 57 h 131"/>
                  <a:gd name="T10" fmla="*/ 0 w 234"/>
                  <a:gd name="T11" fmla="*/ 0 h 131"/>
                </a:gdLst>
                <a:ahLst/>
                <a:cxnLst>
                  <a:cxn ang="0">
                    <a:pos x="T0" y="T1"/>
                  </a:cxn>
                  <a:cxn ang="0">
                    <a:pos x="T2" y="T3"/>
                  </a:cxn>
                  <a:cxn ang="0">
                    <a:pos x="T4" y="T5"/>
                  </a:cxn>
                  <a:cxn ang="0">
                    <a:pos x="T6" y="T7"/>
                  </a:cxn>
                  <a:cxn ang="0">
                    <a:pos x="T8" y="T9"/>
                  </a:cxn>
                  <a:cxn ang="0">
                    <a:pos x="T10" y="T11"/>
                  </a:cxn>
                </a:cxnLst>
                <a:rect l="0" t="0" r="r" b="b"/>
                <a:pathLst>
                  <a:path w="234" h="131">
                    <a:moveTo>
                      <a:pt x="0" y="0"/>
                    </a:moveTo>
                    <a:lnTo>
                      <a:pt x="0" y="131"/>
                    </a:lnTo>
                    <a:lnTo>
                      <a:pt x="234" y="131"/>
                    </a:lnTo>
                    <a:lnTo>
                      <a:pt x="234" y="0"/>
                    </a:lnTo>
                    <a:lnTo>
                      <a:pt x="116" y="57"/>
                    </a:lnTo>
                    <a:lnTo>
                      <a:pt x="0"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5" name="Freeform 375"/>
              <p:cNvSpPr>
                <a:spLocks/>
              </p:cNvSpPr>
              <p:nvPr/>
            </p:nvSpPr>
            <p:spPr bwMode="auto">
              <a:xfrm>
                <a:off x="7489" y="2118"/>
                <a:ext cx="203" cy="86"/>
              </a:xfrm>
              <a:custGeom>
                <a:avLst/>
                <a:gdLst>
                  <a:gd name="T0" fmla="*/ 0 w 203"/>
                  <a:gd name="T1" fmla="*/ 86 h 86"/>
                  <a:gd name="T2" fmla="*/ 0 w 203"/>
                  <a:gd name="T3" fmla="*/ 0 h 86"/>
                  <a:gd name="T4" fmla="*/ 155 w 203"/>
                  <a:gd name="T5" fmla="*/ 0 h 86"/>
                  <a:gd name="T6" fmla="*/ 203 w 203"/>
                  <a:gd name="T7" fmla="*/ 48 h 86"/>
                  <a:gd name="T8" fmla="*/ 203 w 203"/>
                  <a:gd name="T9" fmla="*/ 86 h 86"/>
                </a:gdLst>
                <a:ahLst/>
                <a:cxnLst>
                  <a:cxn ang="0">
                    <a:pos x="T0" y="T1"/>
                  </a:cxn>
                  <a:cxn ang="0">
                    <a:pos x="T2" y="T3"/>
                  </a:cxn>
                  <a:cxn ang="0">
                    <a:pos x="T4" y="T5"/>
                  </a:cxn>
                  <a:cxn ang="0">
                    <a:pos x="T6" y="T7"/>
                  </a:cxn>
                  <a:cxn ang="0">
                    <a:pos x="T8" y="T9"/>
                  </a:cxn>
                </a:cxnLst>
                <a:rect l="0" t="0" r="r" b="b"/>
                <a:pathLst>
                  <a:path w="203" h="86">
                    <a:moveTo>
                      <a:pt x="0" y="86"/>
                    </a:moveTo>
                    <a:lnTo>
                      <a:pt x="0" y="0"/>
                    </a:lnTo>
                    <a:lnTo>
                      <a:pt x="155" y="0"/>
                    </a:lnTo>
                    <a:lnTo>
                      <a:pt x="203" y="48"/>
                    </a:lnTo>
                    <a:lnTo>
                      <a:pt x="203" y="86"/>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6" name="Freeform 376"/>
              <p:cNvSpPr>
                <a:spLocks/>
              </p:cNvSpPr>
              <p:nvPr/>
            </p:nvSpPr>
            <p:spPr bwMode="auto">
              <a:xfrm>
                <a:off x="7638" y="2118"/>
                <a:ext cx="54" cy="48"/>
              </a:xfrm>
              <a:custGeom>
                <a:avLst/>
                <a:gdLst>
                  <a:gd name="T0" fmla="*/ 54 w 54"/>
                  <a:gd name="T1" fmla="*/ 48 h 48"/>
                  <a:gd name="T2" fmla="*/ 0 w 54"/>
                  <a:gd name="T3" fmla="*/ 48 h 48"/>
                  <a:gd name="T4" fmla="*/ 0 w 54"/>
                  <a:gd name="T5" fmla="*/ 0 h 48"/>
                </a:gdLst>
                <a:ahLst/>
                <a:cxnLst>
                  <a:cxn ang="0">
                    <a:pos x="T0" y="T1"/>
                  </a:cxn>
                  <a:cxn ang="0">
                    <a:pos x="T2" y="T3"/>
                  </a:cxn>
                  <a:cxn ang="0">
                    <a:pos x="T4" y="T5"/>
                  </a:cxn>
                </a:cxnLst>
                <a:rect l="0" t="0" r="r" b="b"/>
                <a:pathLst>
                  <a:path w="54" h="48">
                    <a:moveTo>
                      <a:pt x="54" y="48"/>
                    </a:moveTo>
                    <a:lnTo>
                      <a:pt x="0" y="48"/>
                    </a:lnTo>
                    <a:lnTo>
                      <a:pt x="0" y="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45" name="Group 172"/>
            <p:cNvGrpSpPr>
              <a:grpSpLocks noChangeAspect="1"/>
            </p:cNvGrpSpPr>
            <p:nvPr/>
          </p:nvGrpSpPr>
          <p:grpSpPr bwMode="auto">
            <a:xfrm>
              <a:off x="5605162" y="733449"/>
              <a:ext cx="385763" cy="284163"/>
              <a:chOff x="3795" y="2113"/>
              <a:chExt cx="243" cy="179"/>
            </a:xfrm>
          </p:grpSpPr>
          <p:sp>
            <p:nvSpPr>
              <p:cNvPr id="1062" name="Rectangle 173"/>
              <p:cNvSpPr>
                <a:spLocks noChangeArrowheads="1"/>
              </p:cNvSpPr>
              <p:nvPr/>
            </p:nvSpPr>
            <p:spPr bwMode="auto">
              <a:xfrm>
                <a:off x="3795" y="2113"/>
                <a:ext cx="243" cy="179"/>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3" name="Line 174"/>
              <p:cNvSpPr>
                <a:spLocks noChangeShapeType="1"/>
              </p:cNvSpPr>
              <p:nvPr/>
            </p:nvSpPr>
            <p:spPr bwMode="auto">
              <a:xfrm>
                <a:off x="3908" y="2261"/>
                <a:ext cx="16"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46" name="Group 281"/>
            <p:cNvGrpSpPr>
              <a:grpSpLocks noChangeAspect="1"/>
            </p:cNvGrpSpPr>
            <p:nvPr/>
          </p:nvGrpSpPr>
          <p:grpSpPr bwMode="auto">
            <a:xfrm>
              <a:off x="5601193" y="2624902"/>
              <a:ext cx="393700" cy="242888"/>
              <a:chOff x="170" y="552"/>
              <a:chExt cx="248" cy="153"/>
            </a:xfrm>
          </p:grpSpPr>
          <p:sp>
            <p:nvSpPr>
              <p:cNvPr id="1058" name="Freeform 282"/>
              <p:cNvSpPr>
                <a:spLocks/>
              </p:cNvSpPr>
              <p:nvPr/>
            </p:nvSpPr>
            <p:spPr bwMode="auto">
              <a:xfrm>
                <a:off x="170" y="552"/>
                <a:ext cx="248" cy="153"/>
              </a:xfrm>
              <a:custGeom>
                <a:avLst/>
                <a:gdLst>
                  <a:gd name="T0" fmla="*/ 307 w 343"/>
                  <a:gd name="T1" fmla="*/ 0 h 210"/>
                  <a:gd name="T2" fmla="*/ 343 w 343"/>
                  <a:gd name="T3" fmla="*/ 36 h 210"/>
                  <a:gd name="T4" fmla="*/ 343 w 343"/>
                  <a:gd name="T5" fmla="*/ 174 h 210"/>
                  <a:gd name="T6" fmla="*/ 307 w 343"/>
                  <a:gd name="T7" fmla="*/ 210 h 210"/>
                  <a:gd name="T8" fmla="*/ 36 w 343"/>
                  <a:gd name="T9" fmla="*/ 210 h 210"/>
                  <a:gd name="T10" fmla="*/ 0 w 343"/>
                  <a:gd name="T11" fmla="*/ 174 h 210"/>
                  <a:gd name="T12" fmla="*/ 0 w 343"/>
                  <a:gd name="T13" fmla="*/ 36 h 210"/>
                  <a:gd name="T14" fmla="*/ 36 w 343"/>
                  <a:gd name="T15" fmla="*/ 0 h 210"/>
                  <a:gd name="T16" fmla="*/ 307 w 343"/>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210">
                    <a:moveTo>
                      <a:pt x="307" y="0"/>
                    </a:moveTo>
                    <a:cubicBezTo>
                      <a:pt x="327" y="0"/>
                      <a:pt x="343" y="16"/>
                      <a:pt x="343" y="36"/>
                    </a:cubicBezTo>
                    <a:cubicBezTo>
                      <a:pt x="343" y="174"/>
                      <a:pt x="343" y="174"/>
                      <a:pt x="343" y="174"/>
                    </a:cubicBezTo>
                    <a:cubicBezTo>
                      <a:pt x="343" y="194"/>
                      <a:pt x="327" y="210"/>
                      <a:pt x="307" y="210"/>
                    </a:cubicBezTo>
                    <a:cubicBezTo>
                      <a:pt x="36" y="210"/>
                      <a:pt x="36" y="210"/>
                      <a:pt x="36" y="210"/>
                    </a:cubicBezTo>
                    <a:cubicBezTo>
                      <a:pt x="16" y="210"/>
                      <a:pt x="0" y="194"/>
                      <a:pt x="0" y="174"/>
                    </a:cubicBezTo>
                    <a:cubicBezTo>
                      <a:pt x="0" y="36"/>
                      <a:pt x="0" y="36"/>
                      <a:pt x="0" y="36"/>
                    </a:cubicBezTo>
                    <a:cubicBezTo>
                      <a:pt x="0" y="16"/>
                      <a:pt x="16" y="0"/>
                      <a:pt x="36" y="0"/>
                    </a:cubicBezTo>
                    <a:lnTo>
                      <a:pt x="307" y="0"/>
                    </a:lnTo>
                    <a:close/>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9" name="Line 283"/>
              <p:cNvSpPr>
                <a:spLocks noChangeShapeType="1"/>
              </p:cNvSpPr>
              <p:nvPr/>
            </p:nvSpPr>
            <p:spPr bwMode="auto">
              <a:xfrm>
                <a:off x="251" y="648"/>
                <a:ext cx="85"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0" name="Oval 284"/>
              <p:cNvSpPr>
                <a:spLocks noChangeArrowheads="1"/>
              </p:cNvSpPr>
              <p:nvPr/>
            </p:nvSpPr>
            <p:spPr bwMode="auto">
              <a:xfrm>
                <a:off x="225" y="600"/>
                <a:ext cx="16" cy="1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1" name="Oval 285"/>
              <p:cNvSpPr>
                <a:spLocks noChangeArrowheads="1"/>
              </p:cNvSpPr>
              <p:nvPr/>
            </p:nvSpPr>
            <p:spPr bwMode="auto">
              <a:xfrm>
                <a:off x="346" y="600"/>
                <a:ext cx="17" cy="17"/>
              </a:xfrm>
              <a:prstGeom prst="ellips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47" name="Group 4"/>
            <p:cNvGrpSpPr>
              <a:grpSpLocks noChangeAspect="1"/>
            </p:cNvGrpSpPr>
            <p:nvPr/>
          </p:nvGrpSpPr>
          <p:grpSpPr bwMode="auto">
            <a:xfrm>
              <a:off x="5602781" y="1750005"/>
              <a:ext cx="390525" cy="288925"/>
              <a:chOff x="3530" y="524"/>
              <a:chExt cx="246" cy="182"/>
            </a:xfrm>
          </p:grpSpPr>
          <p:sp>
            <p:nvSpPr>
              <p:cNvPr id="1053" name="Rectangle 5"/>
              <p:cNvSpPr>
                <a:spLocks noChangeArrowheads="1"/>
              </p:cNvSpPr>
              <p:nvPr/>
            </p:nvSpPr>
            <p:spPr bwMode="auto">
              <a:xfrm>
                <a:off x="3530" y="524"/>
                <a:ext cx="246" cy="182"/>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4" name="Rectangle 6"/>
              <p:cNvSpPr>
                <a:spLocks noChangeArrowheads="1"/>
              </p:cNvSpPr>
              <p:nvPr/>
            </p:nvSpPr>
            <p:spPr bwMode="auto">
              <a:xfrm>
                <a:off x="3563" y="557"/>
                <a:ext cx="181" cy="34"/>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5" name="Rectangle 7"/>
              <p:cNvSpPr>
                <a:spLocks noChangeArrowheads="1"/>
              </p:cNvSpPr>
              <p:nvPr/>
            </p:nvSpPr>
            <p:spPr bwMode="auto">
              <a:xfrm>
                <a:off x="3694" y="623"/>
                <a:ext cx="50" cy="50"/>
              </a:xfrm>
              <a:prstGeom prst="rect">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6" name="Line 8"/>
              <p:cNvSpPr>
                <a:spLocks noChangeShapeType="1"/>
              </p:cNvSpPr>
              <p:nvPr/>
            </p:nvSpPr>
            <p:spPr bwMode="auto">
              <a:xfrm>
                <a:off x="3563" y="623"/>
                <a:ext cx="97"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7" name="Line 9"/>
              <p:cNvSpPr>
                <a:spLocks noChangeShapeType="1"/>
              </p:cNvSpPr>
              <p:nvPr/>
            </p:nvSpPr>
            <p:spPr bwMode="auto">
              <a:xfrm>
                <a:off x="3563" y="673"/>
                <a:ext cx="97"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48" name="Group 43"/>
            <p:cNvGrpSpPr>
              <a:grpSpLocks noChangeAspect="1"/>
            </p:cNvGrpSpPr>
            <p:nvPr/>
          </p:nvGrpSpPr>
          <p:grpSpPr bwMode="auto">
            <a:xfrm>
              <a:off x="5591668" y="2210480"/>
              <a:ext cx="412750" cy="242889"/>
              <a:chOff x="3534" y="1307"/>
              <a:chExt cx="260" cy="153"/>
            </a:xfrm>
          </p:grpSpPr>
          <p:sp>
            <p:nvSpPr>
              <p:cNvPr id="1049" name="Freeform 44"/>
              <p:cNvSpPr>
                <a:spLocks/>
              </p:cNvSpPr>
              <p:nvPr/>
            </p:nvSpPr>
            <p:spPr bwMode="auto">
              <a:xfrm>
                <a:off x="3534" y="1307"/>
                <a:ext cx="90" cy="53"/>
              </a:xfrm>
              <a:custGeom>
                <a:avLst/>
                <a:gdLst>
                  <a:gd name="T0" fmla="*/ 0 w 90"/>
                  <a:gd name="T1" fmla="*/ 0 h 53"/>
                  <a:gd name="T2" fmla="*/ 90 w 90"/>
                  <a:gd name="T3" fmla="*/ 0 h 53"/>
                  <a:gd name="T4" fmla="*/ 90 w 90"/>
                  <a:gd name="T5" fmla="*/ 53 h 53"/>
                  <a:gd name="T6" fmla="*/ 0 w 90"/>
                  <a:gd name="T7" fmla="*/ 53 h 53"/>
                </a:gdLst>
                <a:ahLst/>
                <a:cxnLst>
                  <a:cxn ang="0">
                    <a:pos x="T0" y="T1"/>
                  </a:cxn>
                  <a:cxn ang="0">
                    <a:pos x="T2" y="T3"/>
                  </a:cxn>
                  <a:cxn ang="0">
                    <a:pos x="T4" y="T5"/>
                  </a:cxn>
                  <a:cxn ang="0">
                    <a:pos x="T6" y="T7"/>
                  </a:cxn>
                </a:cxnLst>
                <a:rect l="0" t="0" r="r" b="b"/>
                <a:pathLst>
                  <a:path w="90" h="53">
                    <a:moveTo>
                      <a:pt x="0" y="0"/>
                    </a:moveTo>
                    <a:lnTo>
                      <a:pt x="90" y="0"/>
                    </a:lnTo>
                    <a:lnTo>
                      <a:pt x="90" y="53"/>
                    </a:lnTo>
                    <a:lnTo>
                      <a:pt x="0" y="53"/>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0" name="Freeform 45"/>
              <p:cNvSpPr>
                <a:spLocks/>
              </p:cNvSpPr>
              <p:nvPr/>
            </p:nvSpPr>
            <p:spPr bwMode="auto">
              <a:xfrm>
                <a:off x="3534" y="1407"/>
                <a:ext cx="90" cy="53"/>
              </a:xfrm>
              <a:custGeom>
                <a:avLst/>
                <a:gdLst>
                  <a:gd name="T0" fmla="*/ 0 w 90"/>
                  <a:gd name="T1" fmla="*/ 0 h 53"/>
                  <a:gd name="T2" fmla="*/ 90 w 90"/>
                  <a:gd name="T3" fmla="*/ 0 h 53"/>
                  <a:gd name="T4" fmla="*/ 90 w 90"/>
                  <a:gd name="T5" fmla="*/ 53 h 53"/>
                  <a:gd name="T6" fmla="*/ 0 w 90"/>
                  <a:gd name="T7" fmla="*/ 53 h 53"/>
                </a:gdLst>
                <a:ahLst/>
                <a:cxnLst>
                  <a:cxn ang="0">
                    <a:pos x="T0" y="T1"/>
                  </a:cxn>
                  <a:cxn ang="0">
                    <a:pos x="T2" y="T3"/>
                  </a:cxn>
                  <a:cxn ang="0">
                    <a:pos x="T4" y="T5"/>
                  </a:cxn>
                  <a:cxn ang="0">
                    <a:pos x="T6" y="T7"/>
                  </a:cxn>
                </a:cxnLst>
                <a:rect l="0" t="0" r="r" b="b"/>
                <a:pathLst>
                  <a:path w="90" h="53">
                    <a:moveTo>
                      <a:pt x="0" y="0"/>
                    </a:moveTo>
                    <a:lnTo>
                      <a:pt x="90" y="0"/>
                    </a:lnTo>
                    <a:lnTo>
                      <a:pt x="90" y="53"/>
                    </a:lnTo>
                    <a:lnTo>
                      <a:pt x="0" y="53"/>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1" name="Freeform 46"/>
              <p:cNvSpPr>
                <a:spLocks/>
              </p:cNvSpPr>
              <p:nvPr/>
            </p:nvSpPr>
            <p:spPr bwMode="auto">
              <a:xfrm>
                <a:off x="3624" y="1333"/>
                <a:ext cx="82" cy="100"/>
              </a:xfrm>
              <a:custGeom>
                <a:avLst/>
                <a:gdLst>
                  <a:gd name="T0" fmla="*/ 0 w 82"/>
                  <a:gd name="T1" fmla="*/ 0 h 100"/>
                  <a:gd name="T2" fmla="*/ 82 w 82"/>
                  <a:gd name="T3" fmla="*/ 0 h 100"/>
                  <a:gd name="T4" fmla="*/ 82 w 82"/>
                  <a:gd name="T5" fmla="*/ 100 h 100"/>
                  <a:gd name="T6" fmla="*/ 0 w 82"/>
                  <a:gd name="T7" fmla="*/ 100 h 100"/>
                </a:gdLst>
                <a:ahLst/>
                <a:cxnLst>
                  <a:cxn ang="0">
                    <a:pos x="T0" y="T1"/>
                  </a:cxn>
                  <a:cxn ang="0">
                    <a:pos x="T2" y="T3"/>
                  </a:cxn>
                  <a:cxn ang="0">
                    <a:pos x="T4" y="T5"/>
                  </a:cxn>
                  <a:cxn ang="0">
                    <a:pos x="T6" y="T7"/>
                  </a:cxn>
                </a:cxnLst>
                <a:rect l="0" t="0" r="r" b="b"/>
                <a:pathLst>
                  <a:path w="82" h="100">
                    <a:moveTo>
                      <a:pt x="0" y="0"/>
                    </a:moveTo>
                    <a:lnTo>
                      <a:pt x="82" y="0"/>
                    </a:lnTo>
                    <a:lnTo>
                      <a:pt x="82" y="100"/>
                    </a:lnTo>
                    <a:lnTo>
                      <a:pt x="0" y="100"/>
                    </a:lnTo>
                  </a:path>
                </a:pathLst>
              </a:cu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2" name="Line 47"/>
              <p:cNvSpPr>
                <a:spLocks noChangeShapeType="1"/>
              </p:cNvSpPr>
              <p:nvPr/>
            </p:nvSpPr>
            <p:spPr bwMode="auto">
              <a:xfrm>
                <a:off x="3706" y="1384"/>
                <a:ext cx="88" cy="0"/>
              </a:xfrm>
              <a:prstGeom prst="line">
                <a:avLst/>
              </a:prstGeom>
              <a:noFill/>
              <a:ln w="15875">
                <a:solidFill>
                  <a:schemeClr val="bg1">
                    <a:lumMod val="75000"/>
                  </a:schemeClr>
                </a:solidFill>
                <a:headEnd type="none"/>
                <a:tailEnd type="none"/>
              </a:ln>
              <a:extLst>
                <a:ext uri="{909E8E84-426E-40dd-AFC4-6F175D3DCCD1}">
                  <a14:hiddenFill xmlns=""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6" tIns="44803" rIns="89606" bIns="44803" numCol="1" anchor="t" anchorCtr="0" compatLnSpc="1">
                <a:prstTxWarp prst="textNoShape">
                  <a:avLst/>
                </a:prstTxWarp>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3" name="Graphic 2" descr="Compute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2676" y="3425975"/>
            <a:ext cx="594121" cy="594121"/>
          </a:xfrm>
          <a:prstGeom prst="rect">
            <a:avLst/>
          </a:prstGeom>
        </p:spPr>
      </p:pic>
      <p:pic>
        <p:nvPicPr>
          <p:cNvPr id="5" name="Graphic 4" descr="Flask"/>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4831" y="3334404"/>
            <a:ext cx="594121" cy="594121"/>
          </a:xfrm>
          <a:prstGeom prst="rect">
            <a:avLst/>
          </a:prstGeom>
        </p:spPr>
      </p:pic>
      <p:pic>
        <p:nvPicPr>
          <p:cNvPr id="7" name="Graphic 6" descr="Bar chart"/>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93047" y="3425975"/>
            <a:ext cx="594121" cy="594121"/>
          </a:xfrm>
          <a:prstGeom prst="rect">
            <a:avLst/>
          </a:prstGeom>
        </p:spPr>
      </p:pic>
      <p:pic>
        <p:nvPicPr>
          <p:cNvPr id="9" name="Graphic 8" descr="Briefcase"/>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45202" y="3425975"/>
            <a:ext cx="594121" cy="594121"/>
          </a:xfrm>
          <a:prstGeom prst="rect">
            <a:avLst/>
          </a:prstGeom>
        </p:spPr>
      </p:pic>
      <p:grpSp>
        <p:nvGrpSpPr>
          <p:cNvPr id="525" name="Group 524">
            <a:extLst>
              <a:ext uri="{FF2B5EF4-FFF2-40B4-BE49-F238E27FC236}">
                <a16:creationId xmlns:a16="http://schemas.microsoft.com/office/drawing/2014/main" id="{31A8124D-8BE2-479D-9338-0B52C4C13006}"/>
              </a:ext>
            </a:extLst>
          </p:cNvPr>
          <p:cNvGrpSpPr/>
          <p:nvPr/>
        </p:nvGrpSpPr>
        <p:grpSpPr>
          <a:xfrm>
            <a:off x="740923" y="1215741"/>
            <a:ext cx="10710154" cy="1101004"/>
            <a:chOff x="2130908" y="2887751"/>
            <a:chExt cx="8174661" cy="1123081"/>
          </a:xfrm>
        </p:grpSpPr>
        <p:cxnSp>
          <p:nvCxnSpPr>
            <p:cNvPr id="526" name="Straight Connector 525">
              <a:extLst>
                <a:ext uri="{FF2B5EF4-FFF2-40B4-BE49-F238E27FC236}">
                  <a16:creationId xmlns:a16="http://schemas.microsoft.com/office/drawing/2014/main" id="{22183842-98B6-4F92-A1B2-BD4D0885CD5B}"/>
                </a:ext>
              </a:extLst>
            </p:cNvPr>
            <p:cNvCxnSpPr/>
            <p:nvPr/>
          </p:nvCxnSpPr>
          <p:spPr>
            <a:xfrm>
              <a:off x="2130908" y="2887751"/>
              <a:ext cx="817466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B564A95C-3661-4860-A396-8A8188DDD634}"/>
                </a:ext>
              </a:extLst>
            </p:cNvPr>
            <p:cNvCxnSpPr/>
            <p:nvPr/>
          </p:nvCxnSpPr>
          <p:spPr>
            <a:xfrm>
              <a:off x="2130908" y="4010832"/>
              <a:ext cx="817466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8" name="TextBox 527">
              <a:extLst>
                <a:ext uri="{FF2B5EF4-FFF2-40B4-BE49-F238E27FC236}">
                  <a16:creationId xmlns:a16="http://schemas.microsoft.com/office/drawing/2014/main" id="{A8E69FBF-3A58-4E71-9884-2930C0EC178E}"/>
                </a:ext>
              </a:extLst>
            </p:cNvPr>
            <p:cNvSpPr txBox="1"/>
            <p:nvPr/>
          </p:nvSpPr>
          <p:spPr>
            <a:xfrm>
              <a:off x="4307888" y="2969247"/>
              <a:ext cx="3820723" cy="960092"/>
            </a:xfrm>
            <a:prstGeom prst="rect">
              <a:avLst/>
            </a:prstGeom>
            <a:noFill/>
            <a:ln>
              <a:noFill/>
            </a:ln>
          </p:spPr>
          <p:txBody>
            <a:bodyPr wrap="none" lIns="179259" tIns="143407" rIns="179259" bIns="143407"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s-AR" sz="4704" b="1" i="0" u="none" strike="noStrike" kern="1200" cap="none" spc="147" normalizeH="0" baseline="0" noProof="0" dirty="0">
                  <a:ln>
                    <a:noFill/>
                  </a:ln>
                  <a:solidFill>
                    <a:srgbClr val="004862"/>
                  </a:solidFill>
                  <a:effectLst>
                    <a:outerShdw blurRad="38100" dist="38100" dir="2700000" algn="tl">
                      <a:srgbClr val="000000">
                        <a:alpha val="43137"/>
                      </a:srgbClr>
                    </a:outerShdw>
                  </a:effectLst>
                  <a:uLnTx/>
                  <a:uFillTx/>
                  <a:latin typeface="Segoe UI Light"/>
                  <a:ea typeface="+mn-ea"/>
                  <a:cs typeface="Segoe UI Semilight" panose="020B0402040204020203" pitchFamily="34" charset="0"/>
                </a:rPr>
                <a:t>BI en la era de AI</a:t>
              </a:r>
            </a:p>
          </p:txBody>
        </p:sp>
      </p:grpSp>
    </p:spTree>
    <p:extLst>
      <p:ext uri="{BB962C8B-B14F-4D97-AF65-F5344CB8AC3E}">
        <p14:creationId xmlns:p14="http://schemas.microsoft.com/office/powerpoint/2010/main" val="2966211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3305908" y="4512307"/>
            <a:ext cx="8466992" cy="20027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800"/>
              </a:spcAft>
              <a:buNone/>
            </a:pPr>
            <a:endParaRPr lang="en-US">
              <a:latin typeface="Segoe UI" panose="020B0502040204020203" pitchFamily="34" charset="0"/>
              <a:cs typeface="Segoe UI" panose="020B0502040204020203" pitchFamily="34" charset="0"/>
            </a:endParaRPr>
          </a:p>
        </p:txBody>
      </p:sp>
      <p:sp>
        <p:nvSpPr>
          <p:cNvPr id="7" name="Title 3"/>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rgbClr val="EDC30D"/>
                </a:solidFill>
                <a:latin typeface="Segoe UI Light" panose="020B0502040204020203" pitchFamily="34" charset="0"/>
                <a:cs typeface="Segoe UI Light" panose="020B0502040204020203" pitchFamily="34" charset="0"/>
              </a:rPr>
              <a:t>Governance Model</a:t>
            </a:r>
            <a:endParaRPr lang="en-US" sz="6000">
              <a:solidFill>
                <a:srgbClr val="EDC30D"/>
              </a:solidFill>
              <a:latin typeface="Segoe UI Light" panose="020B0502040204020203" pitchFamily="34" charset="0"/>
              <a:cs typeface="Segoe UI Light" panose="020B0502040204020203" pitchFamily="34" charset="0"/>
            </a:endParaRPr>
          </a:p>
        </p:txBody>
      </p:sp>
      <p:grpSp>
        <p:nvGrpSpPr>
          <p:cNvPr id="24" name="Group 23"/>
          <p:cNvGrpSpPr/>
          <p:nvPr/>
        </p:nvGrpSpPr>
        <p:grpSpPr>
          <a:xfrm>
            <a:off x="2508892" y="1555651"/>
            <a:ext cx="5467350" cy="4886325"/>
            <a:chOff x="104775" y="1479451"/>
            <a:chExt cx="5467350" cy="4886325"/>
          </a:xfrm>
        </p:grpSpPr>
        <p:sp>
          <p:nvSpPr>
            <p:cNvPr id="2" name="Isosceles Triangle 1"/>
            <p:cNvSpPr/>
            <p:nvPr/>
          </p:nvSpPr>
          <p:spPr>
            <a:xfrm>
              <a:off x="104775" y="1479451"/>
              <a:ext cx="5467350" cy="4886325"/>
            </a:xfrm>
            <a:prstGeom prst="triangl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516887" y="2148931"/>
              <a:ext cx="643125" cy="369332"/>
            </a:xfrm>
            <a:prstGeom prst="rect">
              <a:avLst/>
            </a:prstGeom>
            <a:noFill/>
          </p:spPr>
          <p:txBody>
            <a:bodyPr wrap="none" rtlCol="0">
              <a:spAutoFit/>
            </a:bodyPr>
            <a:lstStyle/>
            <a:p>
              <a:r>
                <a:rPr lang="en-US"/>
                <a:t>EDW</a:t>
              </a:r>
            </a:p>
          </p:txBody>
        </p:sp>
        <p:sp>
          <p:nvSpPr>
            <p:cNvPr id="12" name="TextBox 11"/>
            <p:cNvSpPr txBox="1"/>
            <p:nvPr/>
          </p:nvSpPr>
          <p:spPr>
            <a:xfrm>
              <a:off x="1838786" y="2943295"/>
              <a:ext cx="1999330" cy="923330"/>
            </a:xfrm>
            <a:prstGeom prst="rect">
              <a:avLst/>
            </a:prstGeom>
            <a:noFill/>
          </p:spPr>
          <p:txBody>
            <a:bodyPr wrap="none" rtlCol="0">
              <a:spAutoFit/>
            </a:bodyPr>
            <a:lstStyle/>
            <a:p>
              <a:pPr algn="ctr"/>
              <a:r>
                <a:rPr lang="en-US"/>
                <a:t>Business Unit</a:t>
              </a:r>
            </a:p>
            <a:p>
              <a:pPr algn="ctr"/>
              <a:r>
                <a:rPr lang="en-US"/>
                <a:t>Dashboards, KPIs &amp;</a:t>
              </a:r>
            </a:p>
            <a:p>
              <a:pPr algn="ctr"/>
              <a:r>
                <a:rPr lang="en-US"/>
                <a:t>Scorecards</a:t>
              </a:r>
            </a:p>
          </p:txBody>
        </p:sp>
        <p:sp>
          <p:nvSpPr>
            <p:cNvPr id="13" name="TextBox 12"/>
            <p:cNvSpPr txBox="1"/>
            <p:nvPr/>
          </p:nvSpPr>
          <p:spPr>
            <a:xfrm>
              <a:off x="1683167" y="4081852"/>
              <a:ext cx="2154949" cy="646331"/>
            </a:xfrm>
            <a:prstGeom prst="rect">
              <a:avLst/>
            </a:prstGeom>
            <a:noFill/>
          </p:spPr>
          <p:txBody>
            <a:bodyPr wrap="none" rtlCol="0">
              <a:spAutoFit/>
            </a:bodyPr>
            <a:lstStyle/>
            <a:p>
              <a:pPr algn="ctr"/>
              <a:r>
                <a:rPr lang="en-US"/>
                <a:t>Departmental, Team </a:t>
              </a:r>
              <a:br>
                <a:rPr lang="en-US"/>
              </a:br>
              <a:r>
                <a:rPr lang="en-US"/>
                <a:t>or Group Reporting</a:t>
              </a:r>
            </a:p>
          </p:txBody>
        </p:sp>
        <p:sp>
          <p:nvSpPr>
            <p:cNvPr id="14" name="TextBox 13"/>
            <p:cNvSpPr txBox="1"/>
            <p:nvPr/>
          </p:nvSpPr>
          <p:spPr>
            <a:xfrm>
              <a:off x="1793577" y="5106188"/>
              <a:ext cx="1819986" cy="369332"/>
            </a:xfrm>
            <a:prstGeom prst="rect">
              <a:avLst/>
            </a:prstGeom>
            <a:noFill/>
          </p:spPr>
          <p:txBody>
            <a:bodyPr wrap="none" rtlCol="0">
              <a:spAutoFit/>
            </a:bodyPr>
            <a:lstStyle/>
            <a:p>
              <a:pPr algn="ctr"/>
              <a:r>
                <a:rPr lang="en-US"/>
                <a:t>Project Reporting</a:t>
              </a:r>
            </a:p>
          </p:txBody>
        </p:sp>
        <p:sp>
          <p:nvSpPr>
            <p:cNvPr id="15" name="TextBox 14"/>
            <p:cNvSpPr txBox="1"/>
            <p:nvPr/>
          </p:nvSpPr>
          <p:spPr>
            <a:xfrm>
              <a:off x="1723077" y="5802653"/>
              <a:ext cx="1960986" cy="369332"/>
            </a:xfrm>
            <a:prstGeom prst="rect">
              <a:avLst/>
            </a:prstGeom>
            <a:noFill/>
          </p:spPr>
          <p:txBody>
            <a:bodyPr wrap="none" rtlCol="0">
              <a:spAutoFit/>
            </a:bodyPr>
            <a:lstStyle/>
            <a:p>
              <a:pPr algn="ctr"/>
              <a:r>
                <a:rPr lang="en-US"/>
                <a:t>Personal Reporting</a:t>
              </a:r>
            </a:p>
          </p:txBody>
        </p:sp>
        <p:cxnSp>
          <p:nvCxnSpPr>
            <p:cNvPr id="8" name="Straight Connector 7"/>
            <p:cNvCxnSpPr/>
            <p:nvPr/>
          </p:nvCxnSpPr>
          <p:spPr>
            <a:xfrm>
              <a:off x="2133600" y="2723975"/>
              <a:ext cx="1381125" cy="9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33525" y="3856925"/>
              <a:ext cx="2628900" cy="9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961079" y="4778497"/>
              <a:ext cx="3708415" cy="22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2454" y="5611508"/>
              <a:ext cx="4658029" cy="22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5306653" y="1372037"/>
            <a:ext cx="2705677" cy="461665"/>
          </a:xfrm>
          <a:prstGeom prst="rect">
            <a:avLst/>
          </a:prstGeom>
          <a:noFill/>
        </p:spPr>
        <p:txBody>
          <a:bodyPr wrap="none" rtlCol="0">
            <a:spAutoFit/>
          </a:bodyPr>
          <a:lstStyle/>
          <a:p>
            <a:r>
              <a:rPr lang="en-US" sz="2400" b="1">
                <a:latin typeface="Segoe UI Semibold" panose="020B0702040204020203" pitchFamily="34" charset="0"/>
                <a:cs typeface="Segoe UI Semibold" panose="020B0702040204020203" pitchFamily="34" charset="0"/>
              </a:rPr>
              <a:t>TIGHT CONTROLS</a:t>
            </a:r>
          </a:p>
        </p:txBody>
      </p:sp>
      <p:sp>
        <p:nvSpPr>
          <p:cNvPr id="26" name="TextBox 25"/>
          <p:cNvSpPr txBox="1"/>
          <p:nvPr/>
        </p:nvSpPr>
        <p:spPr>
          <a:xfrm>
            <a:off x="8048418" y="6093202"/>
            <a:ext cx="2481257" cy="461665"/>
          </a:xfrm>
          <a:prstGeom prst="rect">
            <a:avLst/>
          </a:prstGeom>
          <a:noFill/>
        </p:spPr>
        <p:txBody>
          <a:bodyPr wrap="none" rtlCol="0">
            <a:spAutoFit/>
          </a:bodyPr>
          <a:lstStyle/>
          <a:p>
            <a:r>
              <a:rPr lang="en-US" sz="2400" b="1">
                <a:latin typeface="Segoe UI Semibold" panose="020B0702040204020203" pitchFamily="34" charset="0"/>
                <a:cs typeface="Segoe UI Semibold" panose="020B0702040204020203" pitchFamily="34" charset="0"/>
              </a:rPr>
              <a:t>LESS CONTROLS</a:t>
            </a:r>
          </a:p>
        </p:txBody>
      </p:sp>
      <p:sp>
        <p:nvSpPr>
          <p:cNvPr id="27" name="TextBox 26"/>
          <p:cNvSpPr txBox="1"/>
          <p:nvPr/>
        </p:nvSpPr>
        <p:spPr>
          <a:xfrm>
            <a:off x="6188992" y="2421748"/>
            <a:ext cx="2283959" cy="923330"/>
          </a:xfrm>
          <a:prstGeom prst="rect">
            <a:avLst/>
          </a:prstGeom>
          <a:noFill/>
        </p:spPr>
        <p:txBody>
          <a:bodyPr wrap="none" rtlCol="0">
            <a:spAutoFit/>
          </a:bodyPr>
          <a:lstStyle/>
          <a:p>
            <a:r>
              <a:rPr lang="en-US"/>
              <a:t>Permanent Record</a:t>
            </a:r>
          </a:p>
          <a:p>
            <a:r>
              <a:rPr lang="en-US"/>
              <a:t>Subject to Compliance</a:t>
            </a:r>
          </a:p>
          <a:p>
            <a:endParaRPr lang="en-US"/>
          </a:p>
        </p:txBody>
      </p:sp>
      <p:sp>
        <p:nvSpPr>
          <p:cNvPr id="28" name="TextBox 27"/>
          <p:cNvSpPr txBox="1"/>
          <p:nvPr/>
        </p:nvSpPr>
        <p:spPr>
          <a:xfrm>
            <a:off x="7033635" y="3720720"/>
            <a:ext cx="2533835" cy="923330"/>
          </a:xfrm>
          <a:prstGeom prst="rect">
            <a:avLst/>
          </a:prstGeom>
          <a:noFill/>
        </p:spPr>
        <p:txBody>
          <a:bodyPr wrap="none" rtlCol="0">
            <a:spAutoFit/>
          </a:bodyPr>
          <a:lstStyle/>
          <a:p>
            <a:r>
              <a:rPr lang="en-US"/>
              <a:t>Knowledge Management</a:t>
            </a:r>
          </a:p>
          <a:p>
            <a:r>
              <a:rPr lang="en-US"/>
              <a:t>Information Sharing</a:t>
            </a:r>
          </a:p>
          <a:p>
            <a:endParaRPr lang="en-US"/>
          </a:p>
        </p:txBody>
      </p:sp>
      <p:sp>
        <p:nvSpPr>
          <p:cNvPr id="29" name="TextBox 28"/>
          <p:cNvSpPr txBox="1"/>
          <p:nvPr/>
        </p:nvSpPr>
        <p:spPr>
          <a:xfrm>
            <a:off x="7747591" y="5240229"/>
            <a:ext cx="2498826" cy="923330"/>
          </a:xfrm>
          <a:prstGeom prst="rect">
            <a:avLst/>
          </a:prstGeom>
          <a:noFill/>
        </p:spPr>
        <p:txBody>
          <a:bodyPr wrap="none" rtlCol="0">
            <a:spAutoFit/>
          </a:bodyPr>
          <a:lstStyle/>
          <a:p>
            <a:r>
              <a:rPr lang="en-US"/>
              <a:t>Personal/Private Views</a:t>
            </a:r>
          </a:p>
          <a:p>
            <a:r>
              <a:rPr lang="en-US"/>
              <a:t>Data Science Exploration</a:t>
            </a:r>
          </a:p>
          <a:p>
            <a:endParaRPr lang="en-US"/>
          </a:p>
        </p:txBody>
      </p:sp>
      <p:sp>
        <p:nvSpPr>
          <p:cNvPr id="30" name="TextBox 29"/>
          <p:cNvSpPr txBox="1"/>
          <p:nvPr/>
        </p:nvSpPr>
        <p:spPr>
          <a:xfrm>
            <a:off x="2082660" y="2456323"/>
            <a:ext cx="2044534" cy="923330"/>
          </a:xfrm>
          <a:prstGeom prst="rect">
            <a:avLst/>
          </a:prstGeom>
          <a:noFill/>
        </p:spPr>
        <p:txBody>
          <a:bodyPr wrap="none" rtlCol="0">
            <a:spAutoFit/>
          </a:bodyPr>
          <a:lstStyle/>
          <a:p>
            <a:pPr algn="r"/>
            <a:r>
              <a:rPr lang="en-US"/>
              <a:t>Push Down Content</a:t>
            </a:r>
          </a:p>
          <a:p>
            <a:pPr algn="r"/>
            <a:r>
              <a:rPr lang="en-US"/>
              <a:t>Reporting Services</a:t>
            </a:r>
          </a:p>
          <a:p>
            <a:pPr algn="r"/>
            <a:endParaRPr lang="en-US"/>
          </a:p>
        </p:txBody>
      </p:sp>
      <p:sp>
        <p:nvSpPr>
          <p:cNvPr id="31" name="TextBox 30"/>
          <p:cNvSpPr txBox="1"/>
          <p:nvPr/>
        </p:nvSpPr>
        <p:spPr>
          <a:xfrm>
            <a:off x="809633" y="3737195"/>
            <a:ext cx="2261004" cy="1200329"/>
          </a:xfrm>
          <a:prstGeom prst="rect">
            <a:avLst/>
          </a:prstGeom>
          <a:noFill/>
        </p:spPr>
        <p:txBody>
          <a:bodyPr wrap="none" rtlCol="0">
            <a:spAutoFit/>
          </a:bodyPr>
          <a:lstStyle/>
          <a:p>
            <a:pPr algn="r"/>
            <a:r>
              <a:rPr lang="en-US"/>
              <a:t>Push Up Content</a:t>
            </a:r>
          </a:p>
          <a:p>
            <a:pPr algn="r"/>
            <a:r>
              <a:rPr lang="en-US"/>
              <a:t>Power BI Desktop</a:t>
            </a:r>
          </a:p>
          <a:p>
            <a:pPr algn="r"/>
            <a:r>
              <a:rPr lang="en-US"/>
              <a:t>Excel or other Reports</a:t>
            </a:r>
          </a:p>
          <a:p>
            <a:pPr algn="r"/>
            <a:endParaRPr lang="en-US"/>
          </a:p>
        </p:txBody>
      </p:sp>
    </p:spTree>
    <p:extLst>
      <p:ext uri="{BB962C8B-B14F-4D97-AF65-F5344CB8AC3E}">
        <p14:creationId xmlns:p14="http://schemas.microsoft.com/office/powerpoint/2010/main" val="260443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93"/>
          <p:cNvSpPr>
            <a:spLocks noGrp="1"/>
          </p:cNvSpPr>
          <p:nvPr>
            <p:ph type="title"/>
          </p:nvPr>
        </p:nvSpPr>
        <p:spPr>
          <a:xfrm>
            <a:off x="255356" y="262431"/>
            <a:ext cx="11653523" cy="927940"/>
          </a:xfrm>
        </p:spPr>
        <p:txBody>
          <a:bodyPr/>
          <a:lstStyle/>
          <a:p>
            <a:r>
              <a:rPr lang="en-US" sz="4800" spc="-102">
                <a:ln w="3175">
                  <a:noFill/>
                </a:ln>
                <a:solidFill>
                  <a:srgbClr val="EDC30D"/>
                </a:solidFill>
                <a:latin typeface="Segoe UI Light" panose="020B0502040204020203" pitchFamily="34" charset="0"/>
                <a:ea typeface="+mn-ea"/>
                <a:cs typeface="Segoe UI Light" panose="020B0502040204020203" pitchFamily="34" charset="0"/>
              </a:rPr>
              <a:t>A balanced approach…</a:t>
            </a:r>
          </a:p>
        </p:txBody>
      </p:sp>
      <p:grpSp>
        <p:nvGrpSpPr>
          <p:cNvPr id="16" name="Group 15"/>
          <p:cNvGrpSpPr/>
          <p:nvPr/>
        </p:nvGrpSpPr>
        <p:grpSpPr>
          <a:xfrm>
            <a:off x="3286616" y="5310049"/>
            <a:ext cx="847310" cy="863587"/>
            <a:chOff x="3351705" y="5511827"/>
            <a:chExt cx="864545" cy="881153"/>
          </a:xfrm>
        </p:grpSpPr>
        <p:pic>
          <p:nvPicPr>
            <p:cNvPr id="17" name="Picture 16"/>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514524" y="5511827"/>
              <a:ext cx="474188" cy="591822"/>
            </a:xfrm>
            <a:prstGeom prst="rect">
              <a:avLst/>
            </a:prstGeom>
            <a:noFill/>
          </p:spPr>
        </p:pic>
        <p:sp>
          <p:nvSpPr>
            <p:cNvPr id="18" name="TextBox 17"/>
            <p:cNvSpPr txBox="1"/>
            <p:nvPr/>
          </p:nvSpPr>
          <p:spPr>
            <a:xfrm>
              <a:off x="3351705" y="6141751"/>
              <a:ext cx="864545" cy="251229"/>
            </a:xfrm>
            <a:prstGeom prst="rect">
              <a:avLst/>
            </a:prstGeom>
            <a:noFill/>
          </p:spPr>
          <p:txBody>
            <a:bodyPr wrap="square" lIns="0" tIns="0" rIns="0" bIns="0" rtlCol="0">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IT Pro</a:t>
              </a:r>
            </a:p>
          </p:txBody>
        </p:sp>
      </p:grpSp>
      <p:cxnSp>
        <p:nvCxnSpPr>
          <p:cNvPr id="19" name="Straight Connector 18"/>
          <p:cNvCxnSpPr/>
          <p:nvPr/>
        </p:nvCxnSpPr>
        <p:spPr>
          <a:xfrm>
            <a:off x="1127442" y="4095865"/>
            <a:ext cx="448085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62707" y="4467111"/>
            <a:ext cx="740041" cy="492443"/>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 Data</a:t>
            </a:r>
          </a:p>
        </p:txBody>
      </p:sp>
      <p:sp>
        <p:nvSpPr>
          <p:cNvPr id="21" name="TextBox 20"/>
          <p:cNvSpPr txBox="1"/>
          <p:nvPr/>
        </p:nvSpPr>
        <p:spPr>
          <a:xfrm>
            <a:off x="2435282" y="4948486"/>
            <a:ext cx="966095" cy="325217"/>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LOB Applications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flipH="1">
            <a:off x="2515475" y="4304206"/>
            <a:ext cx="461673" cy="639640"/>
          </a:xfrm>
          <a:prstGeom prst="rect">
            <a:avLst/>
          </a:prstGeom>
          <a:noFill/>
        </p:spPr>
      </p:pic>
      <p:sp>
        <p:nvSpPr>
          <p:cNvPr id="23" name="TextBox 22"/>
          <p:cNvSpPr txBox="1"/>
          <p:nvPr/>
        </p:nvSpPr>
        <p:spPr>
          <a:xfrm>
            <a:off x="4579789" y="4959473"/>
            <a:ext cx="726465" cy="162609"/>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Files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p:cNvSpPr txBox="1"/>
          <p:nvPr/>
        </p:nvSpPr>
        <p:spPr>
          <a:xfrm>
            <a:off x="3457970" y="4957569"/>
            <a:ext cx="922773" cy="162609"/>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Marts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25" name="Straight Connector 24"/>
          <p:cNvCxnSpPr/>
          <p:nvPr/>
        </p:nvCxnSpPr>
        <p:spPr>
          <a:xfrm>
            <a:off x="1127442" y="5350601"/>
            <a:ext cx="448085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506444" y="4356059"/>
            <a:ext cx="586454" cy="458420"/>
            <a:chOff x="4593681" y="4528365"/>
            <a:chExt cx="598383" cy="458485"/>
          </a:xfrm>
        </p:grpSpPr>
        <p:grpSp>
          <p:nvGrpSpPr>
            <p:cNvPr id="27" name="Group 26"/>
            <p:cNvGrpSpPr/>
            <p:nvPr/>
          </p:nvGrpSpPr>
          <p:grpSpPr>
            <a:xfrm>
              <a:off x="4768104" y="4528365"/>
              <a:ext cx="423960" cy="322667"/>
              <a:chOff x="5743575" y="223838"/>
              <a:chExt cx="823913" cy="627062"/>
            </a:xfrm>
          </p:grpSpPr>
          <p:sp>
            <p:nvSpPr>
              <p:cNvPr id="37"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8"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28" name="Rectangle 27"/>
            <p:cNvSpPr/>
            <p:nvPr/>
          </p:nvSpPr>
          <p:spPr>
            <a:xfrm>
              <a:off x="4688925" y="4612568"/>
              <a:ext cx="16586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29" name="Group 28"/>
            <p:cNvGrpSpPr/>
            <p:nvPr/>
          </p:nvGrpSpPr>
          <p:grpSpPr>
            <a:xfrm>
              <a:off x="4683643" y="4596849"/>
              <a:ext cx="423960" cy="322667"/>
              <a:chOff x="5743575" y="223838"/>
              <a:chExt cx="823913" cy="627062"/>
            </a:xfrm>
            <a:solidFill>
              <a:schemeClr val="bg1">
                <a:lumMod val="65000"/>
              </a:schemeClr>
            </a:solidFill>
          </p:grpSpPr>
          <p:sp>
            <p:nvSpPr>
              <p:cNvPr id="35"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0" name="Group 29"/>
            <p:cNvGrpSpPr/>
            <p:nvPr/>
          </p:nvGrpSpPr>
          <p:grpSpPr>
            <a:xfrm>
              <a:off x="4593681" y="4664183"/>
              <a:ext cx="423960" cy="322667"/>
              <a:chOff x="4593681" y="4664183"/>
              <a:chExt cx="423960" cy="322667"/>
            </a:xfrm>
          </p:grpSpPr>
          <p:sp>
            <p:nvSpPr>
              <p:cNvPr id="31" name="Rectangle 30"/>
              <p:cNvSpPr/>
              <p:nvPr/>
            </p:nvSpPr>
            <p:spPr>
              <a:xfrm>
                <a:off x="4596408" y="4675220"/>
                <a:ext cx="16586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p:cNvGrpSpPr/>
              <p:nvPr/>
            </p:nvGrpSpPr>
            <p:grpSpPr>
              <a:xfrm>
                <a:off x="4593681" y="4664183"/>
                <a:ext cx="423960" cy="322667"/>
                <a:chOff x="5743575" y="223838"/>
                <a:chExt cx="823913" cy="627062"/>
              </a:xfrm>
              <a:solidFill>
                <a:schemeClr val="bg1">
                  <a:lumMod val="75000"/>
                </a:schemeClr>
              </a:solidFill>
            </p:grpSpPr>
            <p:sp>
              <p:nvSpPr>
                <p:cNvPr id="33"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729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sp>
        <p:nvSpPr>
          <p:cNvPr id="39" name="Up Arrow 62"/>
          <p:cNvSpPr/>
          <p:nvPr/>
        </p:nvSpPr>
        <p:spPr bwMode="auto">
          <a:xfrm rot="5400000">
            <a:off x="6535977" y="3550921"/>
            <a:ext cx="549977" cy="2300294"/>
          </a:xfrm>
          <a:prstGeom prst="upArrow">
            <a:avLst/>
          </a:prstGeom>
          <a:solidFill>
            <a:srgbClr val="F2C811"/>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grpSp>
        <p:nvGrpSpPr>
          <p:cNvPr id="40" name="Group 39"/>
          <p:cNvGrpSpPr/>
          <p:nvPr/>
        </p:nvGrpSpPr>
        <p:grpSpPr>
          <a:xfrm>
            <a:off x="8349045" y="5419255"/>
            <a:ext cx="1102588" cy="886524"/>
            <a:chOff x="9025917" y="1714352"/>
            <a:chExt cx="1296017" cy="942751"/>
          </a:xfrm>
        </p:grpSpPr>
        <p:sp>
          <p:nvSpPr>
            <p:cNvPr id="41" name="TextBox 40"/>
            <p:cNvSpPr txBox="1"/>
            <p:nvPr/>
          </p:nvSpPr>
          <p:spPr>
            <a:xfrm>
              <a:off x="9025917" y="2395266"/>
              <a:ext cx="1296017" cy="261837"/>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End Users</a:t>
              </a:r>
            </a:p>
          </p:txBody>
        </p:sp>
        <p:sp>
          <p:nvSpPr>
            <p:cNvPr id="42" name="Man's Body"/>
            <p:cNvSpPr>
              <a:spLocks/>
            </p:cNvSpPr>
            <p:nvPr/>
          </p:nvSpPr>
          <p:spPr bwMode="auto">
            <a:xfrm>
              <a:off x="9219968" y="2063401"/>
              <a:ext cx="494570" cy="247170"/>
            </a:xfrm>
            <a:custGeom>
              <a:avLst/>
              <a:gdLst>
                <a:gd name="T0" fmla="*/ 1522 w 1650"/>
                <a:gd name="T1" fmla="*/ 697 h 800"/>
                <a:gd name="T2" fmla="*/ 1611 w 1650"/>
                <a:gd name="T3" fmla="*/ 342 h 800"/>
                <a:gd name="T4" fmla="*/ 1196 w 1650"/>
                <a:gd name="T5" fmla="*/ 161 h 800"/>
                <a:gd name="T6" fmla="*/ 1100 w 1650"/>
                <a:gd name="T7" fmla="*/ 7 h 800"/>
                <a:gd name="T8" fmla="*/ 815 w 1650"/>
                <a:gd name="T9" fmla="*/ 130 h 800"/>
                <a:gd name="T10" fmla="*/ 568 w 1650"/>
                <a:gd name="T11" fmla="*/ 4 h 800"/>
                <a:gd name="T12" fmla="*/ 498 w 1650"/>
                <a:gd name="T13" fmla="*/ 134 h 800"/>
                <a:gd name="T14" fmla="*/ 806 w 1650"/>
                <a:gd name="T15" fmla="*/ 275 h 800"/>
                <a:gd name="T16" fmla="*/ 1056 w 1650"/>
                <a:gd name="T17" fmla="*/ 219 h 800"/>
                <a:gd name="T18" fmla="*/ 794 w 1650"/>
                <a:gd name="T19" fmla="*/ 330 h 800"/>
                <a:gd name="T20" fmla="*/ 401 w 1650"/>
                <a:gd name="T21" fmla="*/ 179 h 800"/>
                <a:gd name="T22" fmla="*/ 42 w 1650"/>
                <a:gd name="T23" fmla="*/ 342 h 800"/>
                <a:gd name="T24" fmla="*/ 189 w 1650"/>
                <a:gd name="T25" fmla="*/ 775 h 800"/>
                <a:gd name="T26" fmla="*/ 329 w 1650"/>
                <a:gd name="T27" fmla="*/ 553 h 800"/>
                <a:gd name="T28" fmla="*/ 271 w 1650"/>
                <a:gd name="T29" fmla="*/ 781 h 800"/>
                <a:gd name="T30" fmla="*/ 826 w 1650"/>
                <a:gd name="T31" fmla="*/ 799 h 800"/>
                <a:gd name="T32" fmla="*/ 1463 w 1650"/>
                <a:gd name="T33" fmla="*/ 775 h 800"/>
                <a:gd name="T34" fmla="*/ 1464 w 1650"/>
                <a:gd name="T35" fmla="*/ 774 h 800"/>
                <a:gd name="T36" fmla="*/ 1406 w 1650"/>
                <a:gd name="T37" fmla="*/ 553 h 800"/>
                <a:gd name="T38" fmla="*/ 1522 w 1650"/>
                <a:gd name="T39" fmla="*/ 69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0" h="800">
                  <a:moveTo>
                    <a:pt x="1522" y="697"/>
                  </a:moveTo>
                  <a:cubicBezTo>
                    <a:pt x="1635" y="516"/>
                    <a:pt x="1650" y="408"/>
                    <a:pt x="1611" y="342"/>
                  </a:cubicBezTo>
                  <a:cubicBezTo>
                    <a:pt x="1571" y="277"/>
                    <a:pt x="1294" y="184"/>
                    <a:pt x="1196" y="161"/>
                  </a:cubicBezTo>
                  <a:cubicBezTo>
                    <a:pt x="1155" y="151"/>
                    <a:pt x="1119" y="12"/>
                    <a:pt x="1100" y="7"/>
                  </a:cubicBezTo>
                  <a:cubicBezTo>
                    <a:pt x="1082" y="1"/>
                    <a:pt x="998" y="123"/>
                    <a:pt x="815" y="130"/>
                  </a:cubicBezTo>
                  <a:cubicBezTo>
                    <a:pt x="747" y="132"/>
                    <a:pt x="587" y="0"/>
                    <a:pt x="568" y="4"/>
                  </a:cubicBezTo>
                  <a:cubicBezTo>
                    <a:pt x="548" y="7"/>
                    <a:pt x="495" y="110"/>
                    <a:pt x="498" y="134"/>
                  </a:cubicBezTo>
                  <a:cubicBezTo>
                    <a:pt x="501" y="157"/>
                    <a:pt x="657" y="273"/>
                    <a:pt x="806" y="275"/>
                  </a:cubicBezTo>
                  <a:cubicBezTo>
                    <a:pt x="1017" y="279"/>
                    <a:pt x="1056" y="219"/>
                    <a:pt x="1056" y="219"/>
                  </a:cubicBezTo>
                  <a:cubicBezTo>
                    <a:pt x="1056" y="219"/>
                    <a:pt x="1010" y="327"/>
                    <a:pt x="794" y="330"/>
                  </a:cubicBezTo>
                  <a:cubicBezTo>
                    <a:pt x="573" y="333"/>
                    <a:pt x="425" y="183"/>
                    <a:pt x="401" y="179"/>
                  </a:cubicBezTo>
                  <a:cubicBezTo>
                    <a:pt x="377" y="174"/>
                    <a:pt x="83" y="279"/>
                    <a:pt x="42" y="342"/>
                  </a:cubicBezTo>
                  <a:cubicBezTo>
                    <a:pt x="0" y="406"/>
                    <a:pt x="9" y="570"/>
                    <a:pt x="189" y="775"/>
                  </a:cubicBezTo>
                  <a:cubicBezTo>
                    <a:pt x="208" y="657"/>
                    <a:pt x="306" y="566"/>
                    <a:pt x="329" y="553"/>
                  </a:cubicBezTo>
                  <a:cubicBezTo>
                    <a:pt x="299" y="610"/>
                    <a:pt x="272" y="716"/>
                    <a:pt x="271" y="781"/>
                  </a:cubicBezTo>
                  <a:cubicBezTo>
                    <a:pt x="523" y="799"/>
                    <a:pt x="740" y="800"/>
                    <a:pt x="826" y="799"/>
                  </a:cubicBezTo>
                  <a:cubicBezTo>
                    <a:pt x="922" y="800"/>
                    <a:pt x="1176" y="799"/>
                    <a:pt x="1463" y="775"/>
                  </a:cubicBezTo>
                  <a:cubicBezTo>
                    <a:pt x="1463" y="775"/>
                    <a:pt x="1463" y="774"/>
                    <a:pt x="1464" y="774"/>
                  </a:cubicBezTo>
                  <a:cubicBezTo>
                    <a:pt x="1454" y="709"/>
                    <a:pt x="1436" y="608"/>
                    <a:pt x="1406" y="553"/>
                  </a:cubicBezTo>
                  <a:cubicBezTo>
                    <a:pt x="1424" y="563"/>
                    <a:pt x="1485" y="619"/>
                    <a:pt x="1522" y="697"/>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43" name="Man's Face"/>
            <p:cNvSpPr>
              <a:spLocks/>
            </p:cNvSpPr>
            <p:nvPr/>
          </p:nvSpPr>
          <p:spPr bwMode="auto">
            <a:xfrm>
              <a:off x="9314698" y="1714352"/>
              <a:ext cx="286822" cy="366278"/>
            </a:xfrm>
            <a:custGeom>
              <a:avLst/>
              <a:gdLst>
                <a:gd name="T0" fmla="*/ 114 w 957"/>
                <a:gd name="T1" fmla="*/ 612 h 1185"/>
                <a:gd name="T2" fmla="*/ 82 w 957"/>
                <a:gd name="T3" fmla="*/ 660 h 1185"/>
                <a:gd name="T4" fmla="*/ 164 w 957"/>
                <a:gd name="T5" fmla="*/ 831 h 1185"/>
                <a:gd name="T6" fmla="*/ 266 w 957"/>
                <a:gd name="T7" fmla="*/ 1049 h 1185"/>
                <a:gd name="T8" fmla="*/ 499 w 957"/>
                <a:gd name="T9" fmla="*/ 1185 h 1185"/>
                <a:gd name="T10" fmla="*/ 716 w 957"/>
                <a:gd name="T11" fmla="*/ 1076 h 1185"/>
                <a:gd name="T12" fmla="*/ 834 w 957"/>
                <a:gd name="T13" fmla="*/ 841 h 1185"/>
                <a:gd name="T14" fmla="*/ 862 w 957"/>
                <a:gd name="T15" fmla="*/ 824 h 1185"/>
                <a:gd name="T16" fmla="*/ 911 w 957"/>
                <a:gd name="T17" fmla="*/ 629 h 1185"/>
                <a:gd name="T18" fmla="*/ 865 w 957"/>
                <a:gd name="T19" fmla="*/ 596 h 1185"/>
                <a:gd name="T20" fmla="*/ 865 w 957"/>
                <a:gd name="T21" fmla="*/ 507 h 1185"/>
                <a:gd name="T22" fmla="*/ 499 w 957"/>
                <a:gd name="T23" fmla="*/ 306 h 1185"/>
                <a:gd name="T24" fmla="*/ 854 w 957"/>
                <a:gd name="T25" fmla="*/ 407 h 1185"/>
                <a:gd name="T26" fmla="*/ 897 w 957"/>
                <a:gd name="T27" fmla="*/ 446 h 1185"/>
                <a:gd name="T28" fmla="*/ 954 w 957"/>
                <a:gd name="T29" fmla="*/ 391 h 1185"/>
                <a:gd name="T30" fmla="*/ 775 w 957"/>
                <a:gd name="T31" fmla="*/ 169 h 1185"/>
                <a:gd name="T32" fmla="*/ 318 w 957"/>
                <a:gd name="T33" fmla="*/ 76 h 1185"/>
                <a:gd name="T34" fmla="*/ 46 w 957"/>
                <a:gd name="T35" fmla="*/ 437 h 1185"/>
                <a:gd name="T36" fmla="*/ 114 w 957"/>
                <a:gd name="T37" fmla="*/ 612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7" h="1185">
                  <a:moveTo>
                    <a:pt x="114" y="612"/>
                  </a:moveTo>
                  <a:cubicBezTo>
                    <a:pt x="114" y="612"/>
                    <a:pt x="69" y="611"/>
                    <a:pt x="82" y="660"/>
                  </a:cubicBezTo>
                  <a:cubicBezTo>
                    <a:pt x="98" y="718"/>
                    <a:pt x="122" y="828"/>
                    <a:pt x="164" y="831"/>
                  </a:cubicBezTo>
                  <a:cubicBezTo>
                    <a:pt x="167" y="940"/>
                    <a:pt x="253" y="1029"/>
                    <a:pt x="266" y="1049"/>
                  </a:cubicBezTo>
                  <a:cubicBezTo>
                    <a:pt x="278" y="1069"/>
                    <a:pt x="435" y="1185"/>
                    <a:pt x="499" y="1185"/>
                  </a:cubicBezTo>
                  <a:cubicBezTo>
                    <a:pt x="563" y="1185"/>
                    <a:pt x="670" y="1112"/>
                    <a:pt x="716" y="1076"/>
                  </a:cubicBezTo>
                  <a:cubicBezTo>
                    <a:pt x="763" y="1039"/>
                    <a:pt x="818" y="963"/>
                    <a:pt x="834" y="841"/>
                  </a:cubicBezTo>
                  <a:cubicBezTo>
                    <a:pt x="849" y="844"/>
                    <a:pt x="862" y="824"/>
                    <a:pt x="862" y="824"/>
                  </a:cubicBezTo>
                  <a:cubicBezTo>
                    <a:pt x="862" y="824"/>
                    <a:pt x="911" y="659"/>
                    <a:pt x="911" y="629"/>
                  </a:cubicBezTo>
                  <a:cubicBezTo>
                    <a:pt x="911" y="599"/>
                    <a:pt x="865" y="596"/>
                    <a:pt x="865" y="596"/>
                  </a:cubicBezTo>
                  <a:cubicBezTo>
                    <a:pt x="865" y="596"/>
                    <a:pt x="876" y="531"/>
                    <a:pt x="865" y="507"/>
                  </a:cubicBezTo>
                  <a:cubicBezTo>
                    <a:pt x="854" y="482"/>
                    <a:pt x="713" y="324"/>
                    <a:pt x="499" y="306"/>
                  </a:cubicBezTo>
                  <a:cubicBezTo>
                    <a:pt x="554" y="289"/>
                    <a:pt x="688" y="267"/>
                    <a:pt x="854" y="407"/>
                  </a:cubicBezTo>
                  <a:cubicBezTo>
                    <a:pt x="868" y="419"/>
                    <a:pt x="871" y="441"/>
                    <a:pt x="897" y="446"/>
                  </a:cubicBezTo>
                  <a:cubicBezTo>
                    <a:pt x="922" y="451"/>
                    <a:pt x="951" y="416"/>
                    <a:pt x="954" y="391"/>
                  </a:cubicBezTo>
                  <a:cubicBezTo>
                    <a:pt x="957" y="365"/>
                    <a:pt x="917" y="298"/>
                    <a:pt x="775" y="169"/>
                  </a:cubicBezTo>
                  <a:cubicBezTo>
                    <a:pt x="633" y="40"/>
                    <a:pt x="442" y="0"/>
                    <a:pt x="318" y="76"/>
                  </a:cubicBezTo>
                  <a:cubicBezTo>
                    <a:pt x="0" y="63"/>
                    <a:pt x="42" y="417"/>
                    <a:pt x="46" y="437"/>
                  </a:cubicBezTo>
                  <a:cubicBezTo>
                    <a:pt x="51" y="458"/>
                    <a:pt x="114" y="612"/>
                    <a:pt x="114" y="61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45" name="Woman's Body"/>
            <p:cNvSpPr>
              <a:spLocks/>
            </p:cNvSpPr>
            <p:nvPr/>
          </p:nvSpPr>
          <p:spPr bwMode="auto">
            <a:xfrm>
              <a:off x="9554276" y="1719821"/>
              <a:ext cx="317609" cy="523913"/>
            </a:xfrm>
            <a:custGeom>
              <a:avLst/>
              <a:gdLst>
                <a:gd name="T0" fmla="*/ 34 w 1060"/>
                <a:gd name="T1" fmla="*/ 1066 h 1695"/>
                <a:gd name="T2" fmla="*/ 93 w 1060"/>
                <a:gd name="T3" fmla="*/ 896 h 1695"/>
                <a:gd name="T4" fmla="*/ 96 w 1060"/>
                <a:gd name="T5" fmla="*/ 886 h 1695"/>
                <a:gd name="T6" fmla="*/ 120 w 1060"/>
                <a:gd name="T7" fmla="*/ 859 h 1695"/>
                <a:gd name="T8" fmla="*/ 125 w 1060"/>
                <a:gd name="T9" fmla="*/ 850 h 1695"/>
                <a:gd name="T10" fmla="*/ 128 w 1060"/>
                <a:gd name="T11" fmla="*/ 840 h 1695"/>
                <a:gd name="T12" fmla="*/ 180 w 1060"/>
                <a:gd name="T13" fmla="*/ 623 h 1695"/>
                <a:gd name="T14" fmla="*/ 115 w 1060"/>
                <a:gd name="T15" fmla="*/ 518 h 1695"/>
                <a:gd name="T16" fmla="*/ 228 w 1060"/>
                <a:gd name="T17" fmla="*/ 408 h 1695"/>
                <a:gd name="T18" fmla="*/ 3 w 1060"/>
                <a:gd name="T19" fmla="*/ 110 h 1695"/>
                <a:gd name="T20" fmla="*/ 183 w 1060"/>
                <a:gd name="T21" fmla="*/ 67 h 1695"/>
                <a:gd name="T22" fmla="*/ 583 w 1060"/>
                <a:gd name="T23" fmla="*/ 148 h 1695"/>
                <a:gd name="T24" fmla="*/ 740 w 1060"/>
                <a:gd name="T25" fmla="*/ 342 h 1695"/>
                <a:gd name="T26" fmla="*/ 689 w 1060"/>
                <a:gd name="T27" fmla="*/ 390 h 1695"/>
                <a:gd name="T28" fmla="*/ 648 w 1060"/>
                <a:gd name="T29" fmla="*/ 353 h 1695"/>
                <a:gd name="T30" fmla="*/ 341 w 1060"/>
                <a:gd name="T31" fmla="*/ 268 h 1695"/>
                <a:gd name="T32" fmla="*/ 661 w 1060"/>
                <a:gd name="T33" fmla="*/ 443 h 1695"/>
                <a:gd name="T34" fmla="*/ 661 w 1060"/>
                <a:gd name="T35" fmla="*/ 522 h 1695"/>
                <a:gd name="T36" fmla="*/ 702 w 1060"/>
                <a:gd name="T37" fmla="*/ 551 h 1695"/>
                <a:gd name="T38" fmla="*/ 659 w 1060"/>
                <a:gd name="T39" fmla="*/ 722 h 1695"/>
                <a:gd name="T40" fmla="*/ 634 w 1060"/>
                <a:gd name="T41" fmla="*/ 736 h 1695"/>
                <a:gd name="T42" fmla="*/ 531 w 1060"/>
                <a:gd name="T43" fmla="*/ 942 h 1695"/>
                <a:gd name="T44" fmla="*/ 523 w 1060"/>
                <a:gd name="T45" fmla="*/ 948 h 1695"/>
                <a:gd name="T46" fmla="*/ 589 w 1060"/>
                <a:gd name="T47" fmla="*/ 1022 h 1695"/>
                <a:gd name="T48" fmla="*/ 675 w 1060"/>
                <a:gd name="T49" fmla="*/ 1130 h 1695"/>
                <a:gd name="T50" fmla="*/ 1038 w 1060"/>
                <a:gd name="T51" fmla="*/ 1289 h 1695"/>
                <a:gd name="T52" fmla="*/ 960 w 1060"/>
                <a:gd name="T53" fmla="*/ 1599 h 1695"/>
                <a:gd name="T54" fmla="*/ 909 w 1060"/>
                <a:gd name="T55" fmla="*/ 1667 h 1695"/>
                <a:gd name="T56" fmla="*/ 909 w 1060"/>
                <a:gd name="T57" fmla="*/ 1668 h 1695"/>
                <a:gd name="T58" fmla="*/ 541 w 1060"/>
                <a:gd name="T59" fmla="*/ 1695 h 1695"/>
                <a:gd name="T60" fmla="*/ 561 w 1060"/>
                <a:gd name="T61" fmla="*/ 1427 h 1695"/>
                <a:gd name="T62" fmla="*/ 514 w 1060"/>
                <a:gd name="T63" fmla="*/ 1398 h 1695"/>
                <a:gd name="T64" fmla="*/ 123 w 1060"/>
                <a:gd name="T65" fmla="*/ 1213 h 1695"/>
                <a:gd name="T66" fmla="*/ 73 w 1060"/>
                <a:gd name="T67" fmla="*/ 1133 h 1695"/>
                <a:gd name="T68" fmla="*/ 34 w 1060"/>
                <a:gd name="T69" fmla="*/ 1066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0" h="1695">
                  <a:moveTo>
                    <a:pt x="34" y="1066"/>
                  </a:moveTo>
                  <a:cubicBezTo>
                    <a:pt x="35" y="1039"/>
                    <a:pt x="115" y="935"/>
                    <a:pt x="93" y="896"/>
                  </a:cubicBezTo>
                  <a:cubicBezTo>
                    <a:pt x="94" y="893"/>
                    <a:pt x="95" y="890"/>
                    <a:pt x="96" y="886"/>
                  </a:cubicBezTo>
                  <a:cubicBezTo>
                    <a:pt x="106" y="878"/>
                    <a:pt x="114" y="868"/>
                    <a:pt x="120" y="859"/>
                  </a:cubicBezTo>
                  <a:cubicBezTo>
                    <a:pt x="125" y="850"/>
                    <a:pt x="125" y="850"/>
                    <a:pt x="125" y="850"/>
                  </a:cubicBezTo>
                  <a:cubicBezTo>
                    <a:pt x="128" y="840"/>
                    <a:pt x="128" y="840"/>
                    <a:pt x="128" y="840"/>
                  </a:cubicBezTo>
                  <a:cubicBezTo>
                    <a:pt x="163" y="723"/>
                    <a:pt x="180" y="650"/>
                    <a:pt x="180" y="623"/>
                  </a:cubicBezTo>
                  <a:cubicBezTo>
                    <a:pt x="185" y="570"/>
                    <a:pt x="115" y="543"/>
                    <a:pt x="115" y="518"/>
                  </a:cubicBezTo>
                  <a:cubicBezTo>
                    <a:pt x="115" y="493"/>
                    <a:pt x="226" y="421"/>
                    <a:pt x="228" y="408"/>
                  </a:cubicBezTo>
                  <a:cubicBezTo>
                    <a:pt x="244" y="348"/>
                    <a:pt x="7" y="138"/>
                    <a:pt x="3" y="110"/>
                  </a:cubicBezTo>
                  <a:cubicBezTo>
                    <a:pt x="0" y="82"/>
                    <a:pt x="160" y="40"/>
                    <a:pt x="183" y="67"/>
                  </a:cubicBezTo>
                  <a:cubicBezTo>
                    <a:pt x="291" y="0"/>
                    <a:pt x="458" y="35"/>
                    <a:pt x="583" y="148"/>
                  </a:cubicBezTo>
                  <a:cubicBezTo>
                    <a:pt x="707" y="261"/>
                    <a:pt x="743" y="325"/>
                    <a:pt x="740" y="342"/>
                  </a:cubicBezTo>
                  <a:cubicBezTo>
                    <a:pt x="737" y="359"/>
                    <a:pt x="707" y="390"/>
                    <a:pt x="689" y="390"/>
                  </a:cubicBezTo>
                  <a:cubicBezTo>
                    <a:pt x="672" y="390"/>
                    <a:pt x="661" y="364"/>
                    <a:pt x="648" y="353"/>
                  </a:cubicBezTo>
                  <a:cubicBezTo>
                    <a:pt x="504" y="234"/>
                    <a:pt x="388" y="253"/>
                    <a:pt x="341" y="268"/>
                  </a:cubicBezTo>
                  <a:cubicBezTo>
                    <a:pt x="528" y="284"/>
                    <a:pt x="653" y="421"/>
                    <a:pt x="661" y="443"/>
                  </a:cubicBezTo>
                  <a:cubicBezTo>
                    <a:pt x="670" y="466"/>
                    <a:pt x="661" y="522"/>
                    <a:pt x="661" y="522"/>
                  </a:cubicBezTo>
                  <a:cubicBezTo>
                    <a:pt x="661" y="522"/>
                    <a:pt x="702" y="525"/>
                    <a:pt x="702" y="551"/>
                  </a:cubicBezTo>
                  <a:cubicBezTo>
                    <a:pt x="702" y="577"/>
                    <a:pt x="659" y="722"/>
                    <a:pt x="659" y="722"/>
                  </a:cubicBezTo>
                  <a:cubicBezTo>
                    <a:pt x="659" y="722"/>
                    <a:pt x="648" y="739"/>
                    <a:pt x="634" y="736"/>
                  </a:cubicBezTo>
                  <a:cubicBezTo>
                    <a:pt x="621" y="843"/>
                    <a:pt x="572" y="910"/>
                    <a:pt x="531" y="942"/>
                  </a:cubicBezTo>
                  <a:cubicBezTo>
                    <a:pt x="529" y="944"/>
                    <a:pt x="526" y="946"/>
                    <a:pt x="523" y="948"/>
                  </a:cubicBezTo>
                  <a:cubicBezTo>
                    <a:pt x="538" y="1019"/>
                    <a:pt x="589" y="1022"/>
                    <a:pt x="589" y="1022"/>
                  </a:cubicBezTo>
                  <a:cubicBezTo>
                    <a:pt x="610" y="1074"/>
                    <a:pt x="639" y="1121"/>
                    <a:pt x="675" y="1130"/>
                  </a:cubicBezTo>
                  <a:cubicBezTo>
                    <a:pt x="760" y="1150"/>
                    <a:pt x="1024" y="1252"/>
                    <a:pt x="1038" y="1289"/>
                  </a:cubicBezTo>
                  <a:cubicBezTo>
                    <a:pt x="1052" y="1326"/>
                    <a:pt x="1060" y="1441"/>
                    <a:pt x="960" y="1599"/>
                  </a:cubicBezTo>
                  <a:cubicBezTo>
                    <a:pt x="934" y="1645"/>
                    <a:pt x="909" y="1667"/>
                    <a:pt x="909" y="1667"/>
                  </a:cubicBezTo>
                  <a:cubicBezTo>
                    <a:pt x="909" y="1667"/>
                    <a:pt x="909" y="1667"/>
                    <a:pt x="909" y="1668"/>
                  </a:cubicBezTo>
                  <a:cubicBezTo>
                    <a:pt x="817" y="1675"/>
                    <a:pt x="620" y="1691"/>
                    <a:pt x="541" y="1695"/>
                  </a:cubicBezTo>
                  <a:cubicBezTo>
                    <a:pt x="541" y="1695"/>
                    <a:pt x="630" y="1516"/>
                    <a:pt x="561" y="1427"/>
                  </a:cubicBezTo>
                  <a:cubicBezTo>
                    <a:pt x="553" y="1417"/>
                    <a:pt x="514" y="1398"/>
                    <a:pt x="514" y="1398"/>
                  </a:cubicBezTo>
                  <a:cubicBezTo>
                    <a:pt x="481" y="1381"/>
                    <a:pt x="225" y="1237"/>
                    <a:pt x="123" y="1213"/>
                  </a:cubicBezTo>
                  <a:cubicBezTo>
                    <a:pt x="123" y="1213"/>
                    <a:pt x="102" y="1203"/>
                    <a:pt x="73" y="1133"/>
                  </a:cubicBezTo>
                  <a:cubicBezTo>
                    <a:pt x="73" y="1133"/>
                    <a:pt x="33" y="1093"/>
                    <a:pt x="34" y="1066"/>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46" name="Woman's Hair"/>
            <p:cNvSpPr>
              <a:spLocks/>
            </p:cNvSpPr>
            <p:nvPr/>
          </p:nvSpPr>
          <p:spPr bwMode="auto">
            <a:xfrm>
              <a:off x="9731369" y="1836894"/>
              <a:ext cx="90783" cy="187344"/>
            </a:xfrm>
            <a:custGeom>
              <a:avLst/>
              <a:gdLst>
                <a:gd name="T0" fmla="*/ 3 w 303"/>
                <a:gd name="T1" fmla="*/ 572 h 606"/>
                <a:gd name="T2" fmla="*/ 84 w 303"/>
                <a:gd name="T3" fmla="*/ 400 h 606"/>
                <a:gd name="T4" fmla="*/ 105 w 303"/>
                <a:gd name="T5" fmla="*/ 376 h 606"/>
                <a:gd name="T6" fmla="*/ 109 w 303"/>
                <a:gd name="T7" fmla="*/ 369 h 606"/>
                <a:gd name="T8" fmla="*/ 112 w 303"/>
                <a:gd name="T9" fmla="*/ 360 h 606"/>
                <a:gd name="T10" fmla="*/ 157 w 303"/>
                <a:gd name="T11" fmla="*/ 172 h 606"/>
                <a:gd name="T12" fmla="*/ 120 w 303"/>
                <a:gd name="T13" fmla="*/ 99 h 606"/>
                <a:gd name="T14" fmla="*/ 122 w 303"/>
                <a:gd name="T15" fmla="*/ 41 h 606"/>
                <a:gd name="T16" fmla="*/ 160 w 303"/>
                <a:gd name="T17" fmla="*/ 4 h 606"/>
                <a:gd name="T18" fmla="*/ 189 w 303"/>
                <a:gd name="T19" fmla="*/ 588 h 606"/>
                <a:gd name="T20" fmla="*/ 3 w 303"/>
                <a:gd name="T21" fmla="*/ 5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606">
                  <a:moveTo>
                    <a:pt x="3" y="572"/>
                  </a:moveTo>
                  <a:cubicBezTo>
                    <a:pt x="0" y="554"/>
                    <a:pt x="67" y="482"/>
                    <a:pt x="84" y="400"/>
                  </a:cubicBezTo>
                  <a:cubicBezTo>
                    <a:pt x="93" y="393"/>
                    <a:pt x="99" y="384"/>
                    <a:pt x="105" y="376"/>
                  </a:cubicBezTo>
                  <a:cubicBezTo>
                    <a:pt x="109" y="369"/>
                    <a:pt x="109" y="369"/>
                    <a:pt x="109" y="369"/>
                  </a:cubicBezTo>
                  <a:cubicBezTo>
                    <a:pt x="112" y="360"/>
                    <a:pt x="112" y="360"/>
                    <a:pt x="112" y="360"/>
                  </a:cubicBezTo>
                  <a:cubicBezTo>
                    <a:pt x="142" y="259"/>
                    <a:pt x="157" y="195"/>
                    <a:pt x="157" y="172"/>
                  </a:cubicBezTo>
                  <a:cubicBezTo>
                    <a:pt x="159" y="127"/>
                    <a:pt x="125" y="120"/>
                    <a:pt x="120" y="99"/>
                  </a:cubicBezTo>
                  <a:cubicBezTo>
                    <a:pt x="114" y="79"/>
                    <a:pt x="118" y="62"/>
                    <a:pt x="122" y="41"/>
                  </a:cubicBezTo>
                  <a:cubicBezTo>
                    <a:pt x="127" y="20"/>
                    <a:pt x="150" y="0"/>
                    <a:pt x="160" y="4"/>
                  </a:cubicBezTo>
                  <a:cubicBezTo>
                    <a:pt x="170" y="7"/>
                    <a:pt x="303" y="534"/>
                    <a:pt x="189" y="588"/>
                  </a:cubicBezTo>
                  <a:cubicBezTo>
                    <a:pt x="150" y="606"/>
                    <a:pt x="6" y="591"/>
                    <a:pt x="3" y="57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grpSp>
      <p:grpSp>
        <p:nvGrpSpPr>
          <p:cNvPr id="47" name="Group 46"/>
          <p:cNvGrpSpPr/>
          <p:nvPr/>
        </p:nvGrpSpPr>
        <p:grpSpPr>
          <a:xfrm>
            <a:off x="7961110" y="1553375"/>
            <a:ext cx="1984201" cy="3622632"/>
            <a:chOff x="7846531" y="935910"/>
            <a:chExt cx="2024563" cy="3696326"/>
          </a:xfrm>
        </p:grpSpPr>
        <p:pic>
          <p:nvPicPr>
            <p:cNvPr id="48" name="Picture 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57631" y="935910"/>
              <a:ext cx="1068036" cy="800664"/>
            </a:xfrm>
            <a:prstGeom prst="rect">
              <a:avLst/>
            </a:prstGeom>
            <a:solidFill>
              <a:schemeClr val="tx2"/>
            </a:solidFill>
          </p:spPr>
        </p:pic>
        <p:sp>
          <p:nvSpPr>
            <p:cNvPr id="49" name="TextBox 48"/>
            <p:cNvSpPr txBox="1"/>
            <p:nvPr/>
          </p:nvSpPr>
          <p:spPr>
            <a:xfrm>
              <a:off x="7846531" y="4443813"/>
              <a:ext cx="2024563" cy="188423"/>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BI/Excel Power Tools </a:t>
              </a: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50" name="TextBox 49"/>
            <p:cNvSpPr txBox="1"/>
            <p:nvPr/>
          </p:nvSpPr>
          <p:spPr>
            <a:xfrm>
              <a:off x="8009788" y="1826201"/>
              <a:ext cx="1517790" cy="188423"/>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BI/SharePoint</a:t>
              </a: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51" name="Group 50"/>
            <p:cNvGrpSpPr/>
            <p:nvPr/>
          </p:nvGrpSpPr>
          <p:grpSpPr>
            <a:xfrm>
              <a:off x="8242356" y="3515392"/>
              <a:ext cx="965910" cy="849613"/>
              <a:chOff x="8324565" y="-543377"/>
              <a:chExt cx="1035966" cy="911233"/>
            </a:xfrm>
          </p:grpSpPr>
          <p:sp>
            <p:nvSpPr>
              <p:cNvPr id="52" name="Rectangle 51"/>
              <p:cNvSpPr/>
              <p:nvPr/>
            </p:nvSpPr>
            <p:spPr>
              <a:xfrm>
                <a:off x="8324565" y="-543377"/>
                <a:ext cx="1023414" cy="896487"/>
              </a:xfrm>
              <a:prstGeom prst="rect">
                <a:avLst/>
              </a:prstGeom>
              <a:solidFill>
                <a:srgbClr val="729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53" name="Picture 3"/>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8324565" y="-543377"/>
                <a:ext cx="1035966" cy="911233"/>
              </a:xfrm>
              <a:prstGeom prst="rect">
                <a:avLst/>
              </a:prstGeom>
              <a:noFill/>
              <a:effectLst/>
              <a:extLst>
                <a:ext uri="{909E8E84-426E-40DD-AFC4-6F175D3DCCD1}">
                  <a14:hiddenFill xmlns:a14="http://schemas.microsoft.com/office/drawing/2010/main">
                    <a:solidFill>
                      <a:srgbClr val="FFFFFF"/>
                    </a:solidFill>
                  </a14:hiddenFill>
                </a:ext>
              </a:extLst>
            </p:spPr>
          </p:pic>
        </p:grpSp>
      </p:grpSp>
      <p:sp>
        <p:nvSpPr>
          <p:cNvPr id="54" name="Up Arrow 77"/>
          <p:cNvSpPr/>
          <p:nvPr/>
        </p:nvSpPr>
        <p:spPr bwMode="auto">
          <a:xfrm>
            <a:off x="8541650" y="2698396"/>
            <a:ext cx="549977" cy="1133298"/>
          </a:xfrm>
          <a:prstGeom prst="upArrow">
            <a:avLst/>
          </a:prstGeom>
          <a:solidFill>
            <a:srgbClr val="F2C811"/>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grpSp>
        <p:nvGrpSpPr>
          <p:cNvPr id="55" name="Group 54"/>
          <p:cNvGrpSpPr/>
          <p:nvPr/>
        </p:nvGrpSpPr>
        <p:grpSpPr>
          <a:xfrm>
            <a:off x="4136941" y="2922838"/>
            <a:ext cx="1827204" cy="910948"/>
            <a:chOff x="4219326" y="2980799"/>
            <a:chExt cx="1864372" cy="929478"/>
          </a:xfrm>
        </p:grpSpPr>
        <p:pic>
          <p:nvPicPr>
            <p:cNvPr id="56" name="Picture 7" descr="\\SFP\Work\White_Whale\3-22036_Kuleen_Bharadwaj\PPT\4_SQL Server Renewal\SFP_Art\Icons\Chris Icons\cube_blue.png"/>
            <p:cNvPicPr>
              <a:picLocks noChangeAspect="1" noChangeArrowheads="1"/>
            </p:cNvPicPr>
            <p:nvPr/>
          </p:nvPicPr>
          <p:blipFill>
            <a:blip r:embed="rId7" cstate="screen">
              <a:duotone>
                <a:prstClr val="black"/>
                <a:schemeClr val="accent1">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219326" y="2980799"/>
              <a:ext cx="536228" cy="555350"/>
            </a:xfrm>
            <a:prstGeom prst="rect">
              <a:avLst/>
            </a:prstGeom>
            <a:noFill/>
          </p:spPr>
        </p:pic>
        <p:sp>
          <p:nvSpPr>
            <p:cNvPr id="57" name="TextBox 56"/>
            <p:cNvSpPr txBox="1"/>
            <p:nvPr/>
          </p:nvSpPr>
          <p:spPr>
            <a:xfrm>
              <a:off x="4226617" y="3568920"/>
              <a:ext cx="773094" cy="331832"/>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Analysis</a:t>
              </a:r>
              <a:r>
                <a:rPr kumimoji="0" lang="en-US" sz="1174" b="0" i="0" u="none" strike="noStrike" kern="0" cap="none" spc="0" normalizeH="0" baseline="0" noProof="0">
                  <a:ln>
                    <a:noFill/>
                  </a:ln>
                  <a:gradFill>
                    <a:gsLst>
                      <a:gs pos="0">
                        <a:srgbClr val="505050"/>
                      </a:gs>
                      <a:gs pos="86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Cubes</a:t>
              </a:r>
            </a:p>
          </p:txBody>
        </p:sp>
        <p:sp>
          <p:nvSpPr>
            <p:cNvPr id="58" name="TextBox 57"/>
            <p:cNvSpPr txBox="1"/>
            <p:nvPr/>
          </p:nvSpPr>
          <p:spPr>
            <a:xfrm>
              <a:off x="4993992" y="3578445"/>
              <a:ext cx="1089706" cy="331832"/>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Warehouse</a:t>
              </a:r>
            </a:p>
          </p:txBody>
        </p:sp>
        <p:grpSp>
          <p:nvGrpSpPr>
            <p:cNvPr id="59" name="Group 58"/>
            <p:cNvGrpSpPr/>
            <p:nvPr/>
          </p:nvGrpSpPr>
          <p:grpSpPr>
            <a:xfrm>
              <a:off x="5009301" y="2982416"/>
              <a:ext cx="390488" cy="541015"/>
              <a:chOff x="-1497013" y="-1624013"/>
              <a:chExt cx="1068388" cy="1308100"/>
            </a:xfrm>
            <a:solidFill>
              <a:schemeClr val="bg2"/>
            </a:solidFill>
          </p:grpSpPr>
          <p:sp>
            <p:nvSpPr>
              <p:cNvPr id="60" name="Freeform 5"/>
              <p:cNvSpPr>
                <a:spLocks/>
              </p:cNvSpPr>
              <p:nvPr/>
            </p:nvSpPr>
            <p:spPr bwMode="auto">
              <a:xfrm>
                <a:off x="-1497013" y="-1624013"/>
                <a:ext cx="1068388" cy="382588"/>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1" name="Freeform 6"/>
              <p:cNvSpPr>
                <a:spLocks/>
              </p:cNvSpPr>
              <p:nvPr/>
            </p:nvSpPr>
            <p:spPr bwMode="auto">
              <a:xfrm>
                <a:off x="-1489075" y="-658813"/>
                <a:ext cx="1057275" cy="342900"/>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2" name="Freeform 7"/>
              <p:cNvSpPr>
                <a:spLocks/>
              </p:cNvSpPr>
              <p:nvPr/>
            </p:nvSpPr>
            <p:spPr bwMode="auto">
              <a:xfrm>
                <a:off x="-1490663" y="-1271588"/>
                <a:ext cx="1055688" cy="336550"/>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Freeform 8"/>
              <p:cNvSpPr>
                <a:spLocks/>
              </p:cNvSpPr>
              <p:nvPr/>
            </p:nvSpPr>
            <p:spPr bwMode="auto">
              <a:xfrm>
                <a:off x="-1490663" y="-965201"/>
                <a:ext cx="1054100"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64" name="Up Arrow 89"/>
          <p:cNvSpPr/>
          <p:nvPr/>
        </p:nvSpPr>
        <p:spPr bwMode="auto">
          <a:xfrm rot="14914768">
            <a:off x="6562648" y="1412859"/>
            <a:ext cx="549977" cy="2541665"/>
          </a:xfrm>
          <a:prstGeom prst="upArrow">
            <a:avLst/>
          </a:prstGeom>
          <a:solidFill>
            <a:srgbClr val="F2C811"/>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65" name="Up Arrow 103"/>
          <p:cNvSpPr/>
          <p:nvPr/>
        </p:nvSpPr>
        <p:spPr bwMode="auto">
          <a:xfrm rot="6732246">
            <a:off x="6689458" y="2920087"/>
            <a:ext cx="549977" cy="1681510"/>
          </a:xfrm>
          <a:prstGeom prst="upArrow">
            <a:avLst/>
          </a:prstGeom>
          <a:solidFill>
            <a:srgbClr val="F2C811"/>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66" name="Up Arrow 104"/>
          <p:cNvSpPr/>
          <p:nvPr/>
        </p:nvSpPr>
        <p:spPr bwMode="auto">
          <a:xfrm rot="4132530">
            <a:off x="6587086" y="915831"/>
            <a:ext cx="549977" cy="2541665"/>
          </a:xfrm>
          <a:prstGeom prst="upArrow">
            <a:avLst/>
          </a:prstGeom>
          <a:solidFill>
            <a:srgbClr val="F2C811"/>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grpSp>
        <p:nvGrpSpPr>
          <p:cNvPr id="67" name="Group 66"/>
          <p:cNvGrpSpPr/>
          <p:nvPr/>
        </p:nvGrpSpPr>
        <p:grpSpPr>
          <a:xfrm>
            <a:off x="3429177" y="4170549"/>
            <a:ext cx="680293" cy="643168"/>
            <a:chOff x="3427685" y="4251550"/>
            <a:chExt cx="810600" cy="766365"/>
          </a:xfrm>
        </p:grpSpPr>
        <p:grpSp>
          <p:nvGrpSpPr>
            <p:cNvPr id="68" name="Group 67"/>
            <p:cNvGrpSpPr/>
            <p:nvPr/>
          </p:nvGrpSpPr>
          <p:grpSpPr>
            <a:xfrm>
              <a:off x="3427685" y="4251550"/>
              <a:ext cx="390488" cy="541015"/>
              <a:chOff x="-1497013" y="-1746211"/>
              <a:chExt cx="1068388" cy="1308100"/>
            </a:xfrm>
            <a:solidFill>
              <a:srgbClr val="002050"/>
            </a:solidFill>
          </p:grpSpPr>
          <p:sp>
            <p:nvSpPr>
              <p:cNvPr id="81" name="Freeform 5"/>
              <p:cNvSpPr>
                <a:spLocks/>
              </p:cNvSpPr>
              <p:nvPr/>
            </p:nvSpPr>
            <p:spPr bwMode="auto">
              <a:xfrm>
                <a:off x="-1497013" y="-1746211"/>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2" name="Freeform 6"/>
              <p:cNvSpPr>
                <a:spLocks/>
              </p:cNvSpPr>
              <p:nvPr/>
            </p:nvSpPr>
            <p:spPr bwMode="auto">
              <a:xfrm>
                <a:off x="-1489076" y="-781009"/>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3" name="Freeform 7"/>
              <p:cNvSpPr>
                <a:spLocks/>
              </p:cNvSpPr>
              <p:nvPr/>
            </p:nvSpPr>
            <p:spPr bwMode="auto">
              <a:xfrm>
                <a:off x="-1490664" y="-1393786"/>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4" name="Freeform 8"/>
              <p:cNvSpPr>
                <a:spLocks/>
              </p:cNvSpPr>
              <p:nvPr/>
            </p:nvSpPr>
            <p:spPr bwMode="auto">
              <a:xfrm>
                <a:off x="-1490664" y="-1087402"/>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69" name="Group 68"/>
            <p:cNvGrpSpPr/>
            <p:nvPr/>
          </p:nvGrpSpPr>
          <p:grpSpPr>
            <a:xfrm>
              <a:off x="3847797" y="4271201"/>
              <a:ext cx="390488" cy="541015"/>
              <a:chOff x="-1497013" y="-1746221"/>
              <a:chExt cx="1068388" cy="1308103"/>
            </a:xfrm>
            <a:solidFill>
              <a:srgbClr val="002050"/>
            </a:solidFill>
          </p:grpSpPr>
          <p:sp>
            <p:nvSpPr>
              <p:cNvPr id="77" name="Freeform 5"/>
              <p:cNvSpPr>
                <a:spLocks/>
              </p:cNvSpPr>
              <p:nvPr/>
            </p:nvSpPr>
            <p:spPr bwMode="auto">
              <a:xfrm>
                <a:off x="-1497013" y="-1746221"/>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8" name="Freeform 6"/>
              <p:cNvSpPr>
                <a:spLocks/>
              </p:cNvSpPr>
              <p:nvPr/>
            </p:nvSpPr>
            <p:spPr bwMode="auto">
              <a:xfrm>
                <a:off x="-1489076" y="-781020"/>
                <a:ext cx="1057275" cy="342902"/>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9" name="Freeform 7"/>
              <p:cNvSpPr>
                <a:spLocks/>
              </p:cNvSpPr>
              <p:nvPr/>
            </p:nvSpPr>
            <p:spPr bwMode="auto">
              <a:xfrm>
                <a:off x="-1490664" y="-1393787"/>
                <a:ext cx="1055687" cy="336551"/>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8"/>
              <p:cNvSpPr>
                <a:spLocks/>
              </p:cNvSpPr>
              <p:nvPr/>
            </p:nvSpPr>
            <p:spPr bwMode="auto">
              <a:xfrm>
                <a:off x="-1490664" y="-1087399"/>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0" name="Group 69"/>
            <p:cNvGrpSpPr/>
            <p:nvPr/>
          </p:nvGrpSpPr>
          <p:grpSpPr>
            <a:xfrm>
              <a:off x="3611668" y="4476901"/>
              <a:ext cx="390488" cy="541014"/>
              <a:chOff x="4281504" y="4259110"/>
              <a:chExt cx="390488" cy="541014"/>
            </a:xfrm>
          </p:grpSpPr>
          <p:sp>
            <p:nvSpPr>
              <p:cNvPr id="71" name="Rectangle 70"/>
              <p:cNvSpPr/>
              <p:nvPr/>
            </p:nvSpPr>
            <p:spPr>
              <a:xfrm>
                <a:off x="4300881" y="4329333"/>
                <a:ext cx="367840" cy="361666"/>
              </a:xfrm>
              <a:prstGeom prst="rect">
                <a:avLst/>
              </a:prstGeom>
              <a:solidFill>
                <a:srgbClr val="505050"/>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72" name="Group 71"/>
              <p:cNvGrpSpPr/>
              <p:nvPr/>
            </p:nvGrpSpPr>
            <p:grpSpPr>
              <a:xfrm>
                <a:off x="4281504" y="4259110"/>
                <a:ext cx="390488" cy="541014"/>
                <a:chOff x="-1497013" y="-1746209"/>
                <a:chExt cx="1068388" cy="1308096"/>
              </a:xfrm>
              <a:solidFill>
                <a:srgbClr val="002050"/>
              </a:solidFill>
            </p:grpSpPr>
            <p:sp>
              <p:nvSpPr>
                <p:cNvPr id="73" name="Freeform 5"/>
                <p:cNvSpPr>
                  <a:spLocks/>
                </p:cNvSpPr>
                <p:nvPr/>
              </p:nvSpPr>
              <p:spPr bwMode="auto">
                <a:xfrm>
                  <a:off x="-1497013" y="-1746209"/>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4" name="Freeform 6"/>
                <p:cNvSpPr>
                  <a:spLocks/>
                </p:cNvSpPr>
                <p:nvPr/>
              </p:nvSpPr>
              <p:spPr bwMode="auto">
                <a:xfrm>
                  <a:off x="-1489076" y="-781011"/>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5" name="Freeform 7"/>
                <p:cNvSpPr>
                  <a:spLocks/>
                </p:cNvSpPr>
                <p:nvPr/>
              </p:nvSpPr>
              <p:spPr bwMode="auto">
                <a:xfrm>
                  <a:off x="-1490664" y="-1393787"/>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6" name="Freeform 8"/>
                <p:cNvSpPr>
                  <a:spLocks/>
                </p:cNvSpPr>
                <p:nvPr/>
              </p:nvSpPr>
              <p:spPr bwMode="auto">
                <a:xfrm>
                  <a:off x="-1490664" y="-1087406"/>
                  <a:ext cx="1054099" cy="339724"/>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4703568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portfolio</a:t>
            </a:r>
          </a:p>
        </p:txBody>
      </p:sp>
      <p:grpSp>
        <p:nvGrpSpPr>
          <p:cNvPr id="5" name="Group 4"/>
          <p:cNvGrpSpPr/>
          <p:nvPr/>
        </p:nvGrpSpPr>
        <p:grpSpPr>
          <a:xfrm>
            <a:off x="6117728" y="1209006"/>
            <a:ext cx="2527918" cy="5077966"/>
            <a:chOff x="6240401" y="1139477"/>
            <a:chExt cx="2578608" cy="5179790"/>
          </a:xfrm>
        </p:grpSpPr>
        <p:sp>
          <p:nvSpPr>
            <p:cNvPr id="71" name="Rectangle 70"/>
            <p:cNvSpPr/>
            <p:nvPr/>
          </p:nvSpPr>
          <p:spPr>
            <a:xfrm>
              <a:off x="6240401" y="1139477"/>
              <a:ext cx="1737360" cy="757130"/>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Pro</a:t>
              </a:r>
            </a:p>
          </p:txBody>
        </p:sp>
        <p:sp>
          <p:nvSpPr>
            <p:cNvPr id="75" name="Rectangle 74"/>
            <p:cNvSpPr/>
            <p:nvPr/>
          </p:nvSpPr>
          <p:spPr>
            <a:xfrm>
              <a:off x="6240401" y="3235346"/>
              <a:ext cx="2578608" cy="3083921"/>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Quick, easy-to-use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self-service</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analytics for users requiring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collaboration</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dashboard sharing, ad hoc analysis, and report publishing</a:t>
              </a:r>
            </a:p>
          </p:txBody>
        </p:sp>
        <p:sp>
          <p:nvSpPr>
            <p:cNvPr id="19" name="Rectangle 18"/>
            <p:cNvSpPr/>
            <p:nvPr/>
          </p:nvSpPr>
          <p:spPr bwMode="auto">
            <a:xfrm>
              <a:off x="6240401"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Rectangle 26"/>
            <p:cNvSpPr/>
            <p:nvPr/>
          </p:nvSpPr>
          <p:spPr>
            <a:xfrm>
              <a:off x="6240401" y="2163428"/>
              <a:ext cx="2578608" cy="757130"/>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by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user</a:t>
              </a:r>
            </a:p>
          </p:txBody>
        </p:sp>
        <p:sp>
          <p:nvSpPr>
            <p:cNvPr id="29" name="Rectangle 28"/>
            <p:cNvSpPr/>
            <p:nvPr/>
          </p:nvSpPr>
          <p:spPr bwMode="auto">
            <a:xfrm>
              <a:off x="6240401"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6" name="Group 5"/>
          <p:cNvGrpSpPr/>
          <p:nvPr/>
        </p:nvGrpSpPr>
        <p:grpSpPr>
          <a:xfrm>
            <a:off x="8991120" y="1209007"/>
            <a:ext cx="2527918" cy="5403831"/>
            <a:chOff x="9171410" y="1139477"/>
            <a:chExt cx="2578608" cy="5512189"/>
          </a:xfrm>
        </p:grpSpPr>
        <p:sp>
          <p:nvSpPr>
            <p:cNvPr id="72" name="Rectangle 71"/>
            <p:cNvSpPr/>
            <p:nvPr/>
          </p:nvSpPr>
          <p:spPr>
            <a:xfrm>
              <a:off x="9171410" y="1139477"/>
              <a:ext cx="1737360" cy="757130"/>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BI Premium</a:t>
              </a:r>
            </a:p>
          </p:txBody>
        </p:sp>
        <p:sp>
          <p:nvSpPr>
            <p:cNvPr id="76" name="Rectangle 75"/>
            <p:cNvSpPr/>
            <p:nvPr/>
          </p:nvSpPr>
          <p:spPr>
            <a:xfrm>
              <a:off x="9171410" y="3235346"/>
              <a:ext cx="2578608" cy="3416320"/>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An add-on to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Pro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for projects requiring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large scale data</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demanding</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performance</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and the ability to distribute content without requiring per user licensing</a:t>
              </a:r>
            </a:p>
          </p:txBody>
        </p:sp>
        <p:sp>
          <p:nvSpPr>
            <p:cNvPr id="20" name="Rectangle 19"/>
            <p:cNvSpPr/>
            <p:nvPr/>
          </p:nvSpPr>
          <p:spPr bwMode="auto">
            <a:xfrm>
              <a:off x="9171410"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Rectangle 27"/>
            <p:cNvSpPr/>
            <p:nvPr/>
          </p:nvSpPr>
          <p:spPr>
            <a:xfrm>
              <a:off x="9171410" y="2163428"/>
              <a:ext cx="2578608" cy="757130"/>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by capacity</a:t>
              </a:r>
            </a:p>
          </p:txBody>
        </p:sp>
        <p:sp>
          <p:nvSpPr>
            <p:cNvPr id="30" name="Rectangle 29"/>
            <p:cNvSpPr/>
            <p:nvPr/>
          </p:nvSpPr>
          <p:spPr bwMode="auto">
            <a:xfrm>
              <a:off x="9171410"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4" name="Group 3"/>
          <p:cNvGrpSpPr/>
          <p:nvPr/>
        </p:nvGrpSpPr>
        <p:grpSpPr>
          <a:xfrm>
            <a:off x="3244337" y="1209007"/>
            <a:ext cx="2527918" cy="3448644"/>
            <a:chOff x="3309392" y="1139477"/>
            <a:chExt cx="2578608" cy="3517797"/>
          </a:xfrm>
        </p:grpSpPr>
        <p:sp>
          <p:nvSpPr>
            <p:cNvPr id="70" name="Rectangle 69"/>
            <p:cNvSpPr/>
            <p:nvPr/>
          </p:nvSpPr>
          <p:spPr>
            <a:xfrm>
              <a:off x="3309392" y="1139477"/>
              <a:ext cx="1737360" cy="757130"/>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Free</a:t>
              </a:r>
            </a:p>
          </p:txBody>
        </p:sp>
        <p:sp>
          <p:nvSpPr>
            <p:cNvPr id="74" name="Rectangle 73"/>
            <p:cNvSpPr/>
            <p:nvPr/>
          </p:nvSpPr>
          <p:spPr>
            <a:xfrm>
              <a:off x="3309392" y="3235346"/>
              <a:ext cx="2578608" cy="1421928"/>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Quick, easy-to-use self-service analytics for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personal use</a:t>
              </a:r>
            </a:p>
          </p:txBody>
        </p:sp>
        <p:sp>
          <p:nvSpPr>
            <p:cNvPr id="18" name="Rectangle 17"/>
            <p:cNvSpPr/>
            <p:nvPr/>
          </p:nvSpPr>
          <p:spPr bwMode="auto">
            <a:xfrm>
              <a:off x="3309392"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Rectangle 34"/>
            <p:cNvSpPr/>
            <p:nvPr/>
          </p:nvSpPr>
          <p:spPr bwMode="auto">
            <a:xfrm>
              <a:off x="3309392"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3" name="Group 2"/>
          <p:cNvGrpSpPr/>
          <p:nvPr/>
        </p:nvGrpSpPr>
        <p:grpSpPr>
          <a:xfrm>
            <a:off x="370945" y="1209007"/>
            <a:ext cx="2527918" cy="3448644"/>
            <a:chOff x="378383" y="1139477"/>
            <a:chExt cx="2578608" cy="3517797"/>
          </a:xfrm>
        </p:grpSpPr>
        <p:sp>
          <p:nvSpPr>
            <p:cNvPr id="69" name="Rectangle 68"/>
            <p:cNvSpPr/>
            <p:nvPr/>
          </p:nvSpPr>
          <p:spPr>
            <a:xfrm>
              <a:off x="378383" y="1139477"/>
              <a:ext cx="1737360" cy="757130"/>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Desktop</a:t>
              </a:r>
            </a:p>
          </p:txBody>
        </p:sp>
        <p:sp>
          <p:nvSpPr>
            <p:cNvPr id="73" name="Rectangle 72"/>
            <p:cNvSpPr/>
            <p:nvPr/>
          </p:nvSpPr>
          <p:spPr>
            <a:xfrm>
              <a:off x="378383" y="3235346"/>
              <a:ext cx="2578608" cy="1421928"/>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Free</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report authoring and </a:t>
              </a:r>
              <a:b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ad-hoc data exploration</a:t>
              </a:r>
            </a:p>
          </p:txBody>
        </p:sp>
        <p:sp>
          <p:nvSpPr>
            <p:cNvPr id="17" name="Rectangle 16"/>
            <p:cNvSpPr/>
            <p:nvPr/>
          </p:nvSpPr>
          <p:spPr bwMode="auto">
            <a:xfrm>
              <a:off x="378383"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 name="Rectangle 35"/>
            <p:cNvSpPr/>
            <p:nvPr/>
          </p:nvSpPr>
          <p:spPr bwMode="auto">
            <a:xfrm>
              <a:off x="378383"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25" name="Rectangle 24"/>
          <p:cNvSpPr/>
          <p:nvPr/>
        </p:nvSpPr>
        <p:spPr>
          <a:xfrm>
            <a:off x="3244337" y="2192059"/>
            <a:ext cx="2527918" cy="742246"/>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by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user</a:t>
            </a:r>
          </a:p>
        </p:txBody>
      </p:sp>
      <p:sp>
        <p:nvSpPr>
          <p:cNvPr id="26" name="Rectangle 25"/>
          <p:cNvSpPr/>
          <p:nvPr/>
        </p:nvSpPr>
        <p:spPr>
          <a:xfrm>
            <a:off x="370945" y="2192059"/>
            <a:ext cx="2527918" cy="742246"/>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by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user</a:t>
            </a:r>
          </a:p>
        </p:txBody>
      </p:sp>
    </p:spTree>
    <p:extLst>
      <p:ext uri="{BB962C8B-B14F-4D97-AF65-F5344CB8AC3E}">
        <p14:creationId xmlns:p14="http://schemas.microsoft.com/office/powerpoint/2010/main" val="7999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619E08-4795-4EE3-A841-7ED5E45C39C6}"/>
              </a:ext>
            </a:extLst>
          </p:cNvPr>
          <p:cNvSpPr/>
          <p:nvPr/>
        </p:nvSpPr>
        <p:spPr>
          <a:xfrm>
            <a:off x="2772557" y="570224"/>
            <a:ext cx="3154419" cy="5403574"/>
          </a:xfrm>
          <a:prstGeom prst="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s-AR"/>
          </a:p>
        </p:txBody>
      </p:sp>
      <p:sp>
        <p:nvSpPr>
          <p:cNvPr id="3" name="Rectangle 2">
            <a:extLst>
              <a:ext uri="{FF2B5EF4-FFF2-40B4-BE49-F238E27FC236}">
                <a16:creationId xmlns:a16="http://schemas.microsoft.com/office/drawing/2014/main" id="{9FA07425-E507-48BD-A014-558028E4B0A6}"/>
              </a:ext>
            </a:extLst>
          </p:cNvPr>
          <p:cNvSpPr/>
          <p:nvPr/>
        </p:nvSpPr>
        <p:spPr>
          <a:xfrm>
            <a:off x="304800" y="1192696"/>
            <a:ext cx="1954199" cy="4558747"/>
          </a:xfrm>
          <a:prstGeom prst="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s-AR"/>
          </a:p>
        </p:txBody>
      </p:sp>
      <p:sp>
        <p:nvSpPr>
          <p:cNvPr id="4" name="TextBox 3">
            <a:extLst>
              <a:ext uri="{FF2B5EF4-FFF2-40B4-BE49-F238E27FC236}">
                <a16:creationId xmlns:a16="http://schemas.microsoft.com/office/drawing/2014/main" id="{979755FC-C6BD-4687-B87F-01A8DC460802}"/>
              </a:ext>
            </a:extLst>
          </p:cNvPr>
          <p:cNvSpPr txBox="1"/>
          <p:nvPr/>
        </p:nvSpPr>
        <p:spPr>
          <a:xfrm>
            <a:off x="1236575" y="1630401"/>
            <a:ext cx="1068631" cy="552178"/>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Data </a:t>
            </a:r>
            <a:b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Sources</a:t>
            </a:r>
          </a:p>
        </p:txBody>
      </p:sp>
      <p:sp>
        <p:nvSpPr>
          <p:cNvPr id="5" name="TextBox 4">
            <a:extLst>
              <a:ext uri="{FF2B5EF4-FFF2-40B4-BE49-F238E27FC236}">
                <a16:creationId xmlns:a16="http://schemas.microsoft.com/office/drawing/2014/main" id="{8EAC740A-2098-49AA-9B81-3A7FA37146A8}"/>
              </a:ext>
            </a:extLst>
          </p:cNvPr>
          <p:cNvSpPr txBox="1"/>
          <p:nvPr/>
        </p:nvSpPr>
        <p:spPr>
          <a:xfrm>
            <a:off x="1190368" y="2873809"/>
            <a:ext cx="1068631" cy="567844"/>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sp>
        <p:nvSpPr>
          <p:cNvPr id="6" name="TextBox 5">
            <a:extLst>
              <a:ext uri="{FF2B5EF4-FFF2-40B4-BE49-F238E27FC236}">
                <a16:creationId xmlns:a16="http://schemas.microsoft.com/office/drawing/2014/main" id="{7FC7113E-F433-438E-8697-4E5E39CAAAB6}"/>
              </a:ext>
            </a:extLst>
          </p:cNvPr>
          <p:cNvSpPr txBox="1"/>
          <p:nvPr/>
        </p:nvSpPr>
        <p:spPr>
          <a:xfrm>
            <a:off x="1236575" y="4132883"/>
            <a:ext cx="955798" cy="604411"/>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Sensors </a:t>
            </a:r>
            <a:b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and </a:t>
            </a:r>
            <a:b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devices</a:t>
            </a:r>
          </a:p>
        </p:txBody>
      </p:sp>
      <p:pic>
        <p:nvPicPr>
          <p:cNvPr id="7" name="Picture 6">
            <a:extLst>
              <a:ext uri="{FF2B5EF4-FFF2-40B4-BE49-F238E27FC236}">
                <a16:creationId xmlns:a16="http://schemas.microsoft.com/office/drawing/2014/main" id="{88DCC8BB-F0CB-4C64-9E65-E6DCAD3803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8" name="Picture 7">
            <a:extLst>
              <a:ext uri="{FF2B5EF4-FFF2-40B4-BE49-F238E27FC236}">
                <a16:creationId xmlns:a16="http://schemas.microsoft.com/office/drawing/2014/main" id="{96CCDDF3-5FEF-4E7D-873B-029594D93F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9" name="Picture 8">
            <a:extLst>
              <a:ext uri="{FF2B5EF4-FFF2-40B4-BE49-F238E27FC236}">
                <a16:creationId xmlns:a16="http://schemas.microsoft.com/office/drawing/2014/main" id="{919D7917-3338-43A4-9301-39FB9B8C56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sp>
        <p:nvSpPr>
          <p:cNvPr id="11" name="Freeform 182">
            <a:extLst>
              <a:ext uri="{FF2B5EF4-FFF2-40B4-BE49-F238E27FC236}">
                <a16:creationId xmlns:a16="http://schemas.microsoft.com/office/drawing/2014/main" id="{7A932046-20F8-4F5B-BEEC-DFC52854980B}"/>
              </a:ext>
            </a:extLst>
          </p:cNvPr>
          <p:cNvSpPr/>
          <p:nvPr/>
        </p:nvSpPr>
        <p:spPr bwMode="auto">
          <a:xfrm flipH="1">
            <a:off x="3579914" y="2634919"/>
            <a:ext cx="1137860" cy="97164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sp>
        <p:nvSpPr>
          <p:cNvPr id="12" name="TextBox 11">
            <a:extLst>
              <a:ext uri="{FF2B5EF4-FFF2-40B4-BE49-F238E27FC236}">
                <a16:creationId xmlns:a16="http://schemas.microsoft.com/office/drawing/2014/main" id="{D46B826D-17D3-4E93-8044-EDFEBD34D343}"/>
              </a:ext>
            </a:extLst>
          </p:cNvPr>
          <p:cNvSpPr txBox="1"/>
          <p:nvPr/>
        </p:nvSpPr>
        <p:spPr>
          <a:xfrm>
            <a:off x="3633781" y="3856794"/>
            <a:ext cx="1431757" cy="552178"/>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lang="en-US" sz="1176" spc="-29" dirty="0">
                <a:solidFill>
                  <a:srgbClr val="002050"/>
                </a:solidFill>
                <a:latin typeface="Segoe UI Semilight" panose="020B0402040204020203" pitchFamily="34" charset="0"/>
                <a:cs typeface="Segoe UI Semilight" panose="020B0402040204020203" pitchFamily="34" charset="0"/>
              </a:rPr>
              <a:t>Data Warehouse</a:t>
            </a:r>
            <a:endPar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grpSp>
        <p:nvGrpSpPr>
          <p:cNvPr id="13" name="Group 12">
            <a:extLst>
              <a:ext uri="{FF2B5EF4-FFF2-40B4-BE49-F238E27FC236}">
                <a16:creationId xmlns:a16="http://schemas.microsoft.com/office/drawing/2014/main" id="{00635507-F704-4FC8-BF3D-AEDC2F3FC3B2}"/>
              </a:ext>
            </a:extLst>
          </p:cNvPr>
          <p:cNvGrpSpPr/>
          <p:nvPr/>
        </p:nvGrpSpPr>
        <p:grpSpPr>
          <a:xfrm>
            <a:off x="3476455" y="1034512"/>
            <a:ext cx="1069010" cy="846837"/>
            <a:chOff x="4183622" y="2147162"/>
            <a:chExt cx="338007" cy="267759"/>
          </a:xfrm>
          <a:solidFill>
            <a:schemeClr val="accent1"/>
          </a:solidFill>
        </p:grpSpPr>
        <p:sp>
          <p:nvSpPr>
            <p:cNvPr id="14" name="Rectangle 13">
              <a:extLst>
                <a:ext uri="{FF2B5EF4-FFF2-40B4-BE49-F238E27FC236}">
                  <a16:creationId xmlns:a16="http://schemas.microsoft.com/office/drawing/2014/main" id="{41B76EC8-77C6-4E14-8561-5743B8A5198B}"/>
                </a:ext>
              </a:extLst>
            </p:cNvPr>
            <p:cNvSpPr/>
            <p:nvPr/>
          </p:nvSpPr>
          <p:spPr bwMode="auto">
            <a:xfrm>
              <a:off x="4215995" y="2207989"/>
              <a:ext cx="33711" cy="3371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917C7155-30FF-44F9-9713-7E07DB3207A4}"/>
                </a:ext>
              </a:extLst>
            </p:cNvPr>
            <p:cNvSpPr/>
            <p:nvPr/>
          </p:nvSpPr>
          <p:spPr bwMode="auto">
            <a:xfrm>
              <a:off x="4323715" y="2207989"/>
              <a:ext cx="33711" cy="3371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4127F0DE-4F09-4D83-9EF7-F7D57C578A3A}"/>
                </a:ext>
              </a:extLst>
            </p:cNvPr>
            <p:cNvSpPr/>
            <p:nvPr/>
          </p:nvSpPr>
          <p:spPr bwMode="auto">
            <a:xfrm>
              <a:off x="4268616" y="2208289"/>
              <a:ext cx="36188" cy="3618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4E115E43-EA45-40B1-8C7F-D5044643B018}"/>
                </a:ext>
              </a:extLst>
            </p:cNvPr>
            <p:cNvSpPr/>
            <p:nvPr/>
          </p:nvSpPr>
          <p:spPr bwMode="auto">
            <a:xfrm>
              <a:off x="4376336" y="2208289"/>
              <a:ext cx="36188" cy="3618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EFCD8913-3150-4BF7-89CA-E4BCE29C9BAD}"/>
                </a:ext>
              </a:extLst>
            </p:cNvPr>
            <p:cNvSpPr/>
            <p:nvPr/>
          </p:nvSpPr>
          <p:spPr bwMode="auto">
            <a:xfrm>
              <a:off x="4215995" y="2323302"/>
              <a:ext cx="33711" cy="3371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8296B883-209B-4576-A16C-0EC3D7A9703D}"/>
                </a:ext>
              </a:extLst>
            </p:cNvPr>
            <p:cNvSpPr/>
            <p:nvPr/>
          </p:nvSpPr>
          <p:spPr bwMode="auto">
            <a:xfrm>
              <a:off x="4323715" y="2323302"/>
              <a:ext cx="33711" cy="3371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1770499C-750F-4C91-865B-C2D53624225F}"/>
                </a:ext>
              </a:extLst>
            </p:cNvPr>
            <p:cNvSpPr/>
            <p:nvPr/>
          </p:nvSpPr>
          <p:spPr bwMode="auto">
            <a:xfrm>
              <a:off x="4268616" y="2323602"/>
              <a:ext cx="36188" cy="3618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C623BCC5-DD25-4C07-9E6B-7D455D724998}"/>
                </a:ext>
              </a:extLst>
            </p:cNvPr>
            <p:cNvSpPr/>
            <p:nvPr/>
          </p:nvSpPr>
          <p:spPr bwMode="auto">
            <a:xfrm>
              <a:off x="4376336" y="2323602"/>
              <a:ext cx="36188" cy="3618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2DFD1B3-207E-44ED-BF51-716EF0AF0329}"/>
                </a:ext>
              </a:extLst>
            </p:cNvPr>
            <p:cNvSpPr/>
            <p:nvPr/>
          </p:nvSpPr>
          <p:spPr bwMode="auto">
            <a:xfrm>
              <a:off x="4271394" y="2378432"/>
              <a:ext cx="33711" cy="3371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F8E4BF49-B916-43FA-9E3C-E8620F540C20}"/>
                </a:ext>
              </a:extLst>
            </p:cNvPr>
            <p:cNvSpPr/>
            <p:nvPr/>
          </p:nvSpPr>
          <p:spPr bwMode="auto">
            <a:xfrm>
              <a:off x="4379114" y="2378432"/>
              <a:ext cx="33711" cy="3371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A76FDD99-2C1C-42FD-9336-376BCE628460}"/>
                </a:ext>
              </a:extLst>
            </p:cNvPr>
            <p:cNvSpPr/>
            <p:nvPr/>
          </p:nvSpPr>
          <p:spPr bwMode="auto">
            <a:xfrm>
              <a:off x="4216295" y="2378732"/>
              <a:ext cx="36188" cy="3618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15ADABE-21D7-4736-B670-DEE05AB9DB4E}"/>
                </a:ext>
              </a:extLst>
            </p:cNvPr>
            <p:cNvSpPr/>
            <p:nvPr/>
          </p:nvSpPr>
          <p:spPr bwMode="auto">
            <a:xfrm>
              <a:off x="4324016" y="2378732"/>
              <a:ext cx="36188" cy="3618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2F0DFF41-C600-4A07-955C-CD50B915D52F}"/>
                </a:ext>
              </a:extLst>
            </p:cNvPr>
            <p:cNvSpPr/>
            <p:nvPr/>
          </p:nvSpPr>
          <p:spPr bwMode="auto">
            <a:xfrm>
              <a:off x="4271394" y="2258083"/>
              <a:ext cx="33711" cy="3371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0FF3DE15-563E-4203-A028-C0ED3174544E}"/>
                </a:ext>
              </a:extLst>
            </p:cNvPr>
            <p:cNvSpPr/>
            <p:nvPr/>
          </p:nvSpPr>
          <p:spPr bwMode="auto">
            <a:xfrm>
              <a:off x="4379114" y="2258083"/>
              <a:ext cx="33711" cy="3371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742982FD-DB9E-4D3C-808C-03903BE1D04C}"/>
                </a:ext>
              </a:extLst>
            </p:cNvPr>
            <p:cNvSpPr/>
            <p:nvPr/>
          </p:nvSpPr>
          <p:spPr bwMode="auto">
            <a:xfrm>
              <a:off x="4216295" y="2258383"/>
              <a:ext cx="36188" cy="3618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F4A90DEC-084D-4322-A4DD-6432AE7BD25F}"/>
                </a:ext>
              </a:extLst>
            </p:cNvPr>
            <p:cNvSpPr/>
            <p:nvPr/>
          </p:nvSpPr>
          <p:spPr bwMode="auto">
            <a:xfrm>
              <a:off x="4324016" y="2258383"/>
              <a:ext cx="36188" cy="3618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36">
              <a:extLst>
                <a:ext uri="{FF2B5EF4-FFF2-40B4-BE49-F238E27FC236}">
                  <a16:creationId xmlns:a16="http://schemas.microsoft.com/office/drawing/2014/main" id="{4FAE2FD7-3AAD-4B37-84B6-B4214A08D327}"/>
                </a:ext>
              </a:extLst>
            </p:cNvPr>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 name="Freeform 37">
              <a:extLst>
                <a:ext uri="{FF2B5EF4-FFF2-40B4-BE49-F238E27FC236}">
                  <a16:creationId xmlns:a16="http://schemas.microsoft.com/office/drawing/2014/main" id="{551C9D61-0668-45A0-9557-70AA23BFC16F}"/>
                </a:ext>
              </a:extLst>
            </p:cNvPr>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53B8DDE1-FAB6-418A-AC78-4D8D9E4F483D}"/>
              </a:ext>
            </a:extLst>
          </p:cNvPr>
          <p:cNvSpPr txBox="1"/>
          <p:nvPr/>
        </p:nvSpPr>
        <p:spPr>
          <a:xfrm>
            <a:off x="3410707" y="1982045"/>
            <a:ext cx="1431757" cy="552178"/>
          </a:xfrm>
          <a:prstGeom prst="rect">
            <a:avLst/>
          </a:prstGeom>
          <a:noFill/>
        </p:spPr>
        <p:txBody>
          <a:bodyPr wrap="square" lIns="0" tIns="143407" rIns="179259" bIns="143407" rtlCol="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Stage</a:t>
            </a:r>
          </a:p>
        </p:txBody>
      </p:sp>
      <p:sp>
        <p:nvSpPr>
          <p:cNvPr id="33" name="Freeform 439">
            <a:extLst>
              <a:ext uri="{FF2B5EF4-FFF2-40B4-BE49-F238E27FC236}">
                <a16:creationId xmlns:a16="http://schemas.microsoft.com/office/drawing/2014/main" id="{B34B48F4-C583-4CE0-B835-AFDA7673C316}"/>
              </a:ext>
            </a:extLst>
          </p:cNvPr>
          <p:cNvSpPr>
            <a:spLocks/>
          </p:cNvSpPr>
          <p:nvPr/>
        </p:nvSpPr>
        <p:spPr bwMode="auto">
          <a:xfrm>
            <a:off x="3578654" y="4763473"/>
            <a:ext cx="932667" cy="7057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A0A48819-B732-46EF-91BB-B26565E17408}"/>
              </a:ext>
            </a:extLst>
          </p:cNvPr>
          <p:cNvSpPr txBox="1"/>
          <p:nvPr/>
        </p:nvSpPr>
        <p:spPr>
          <a:xfrm>
            <a:off x="3633780" y="5529670"/>
            <a:ext cx="1431757" cy="552178"/>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Big Data</a:t>
            </a:r>
          </a:p>
        </p:txBody>
      </p:sp>
      <p:sp>
        <p:nvSpPr>
          <p:cNvPr id="35" name="Rectangle 34">
            <a:extLst>
              <a:ext uri="{FF2B5EF4-FFF2-40B4-BE49-F238E27FC236}">
                <a16:creationId xmlns:a16="http://schemas.microsoft.com/office/drawing/2014/main" id="{87BCCA51-4109-456A-875D-5930C499AECA}"/>
              </a:ext>
            </a:extLst>
          </p:cNvPr>
          <p:cNvSpPr/>
          <p:nvPr/>
        </p:nvSpPr>
        <p:spPr>
          <a:xfrm>
            <a:off x="6170749" y="1168467"/>
            <a:ext cx="3154419" cy="3342016"/>
          </a:xfrm>
          <a:prstGeom prst="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s-AR"/>
          </a:p>
        </p:txBody>
      </p:sp>
      <p:grpSp>
        <p:nvGrpSpPr>
          <p:cNvPr id="36" name="Group 35">
            <a:extLst>
              <a:ext uri="{FF2B5EF4-FFF2-40B4-BE49-F238E27FC236}">
                <a16:creationId xmlns:a16="http://schemas.microsoft.com/office/drawing/2014/main" id="{23968EFF-2F52-4B99-8421-0A85EC0C256D}"/>
              </a:ext>
            </a:extLst>
          </p:cNvPr>
          <p:cNvGrpSpPr/>
          <p:nvPr/>
        </p:nvGrpSpPr>
        <p:grpSpPr>
          <a:xfrm>
            <a:off x="6520598" y="2177807"/>
            <a:ext cx="2454720" cy="1890492"/>
            <a:chOff x="3017872" y="3771579"/>
            <a:chExt cx="308198" cy="237357"/>
          </a:xfrm>
          <a:solidFill>
            <a:schemeClr val="tx1"/>
          </a:solidFill>
        </p:grpSpPr>
        <p:grpSp>
          <p:nvGrpSpPr>
            <p:cNvPr id="37" name="Group 36">
              <a:extLst>
                <a:ext uri="{FF2B5EF4-FFF2-40B4-BE49-F238E27FC236}">
                  <a16:creationId xmlns:a16="http://schemas.microsoft.com/office/drawing/2014/main" id="{6B37E559-E6F1-4499-B472-D3840CE411E5}"/>
                </a:ext>
              </a:extLst>
            </p:cNvPr>
            <p:cNvGrpSpPr/>
            <p:nvPr/>
          </p:nvGrpSpPr>
          <p:grpSpPr>
            <a:xfrm>
              <a:off x="3017872" y="3771579"/>
              <a:ext cx="308198" cy="237357"/>
              <a:chOff x="622448" y="3040067"/>
              <a:chExt cx="660650" cy="508795"/>
            </a:xfrm>
            <a:grpFill/>
          </p:grpSpPr>
          <p:grpSp>
            <p:nvGrpSpPr>
              <p:cNvPr id="41" name="Group 40">
                <a:extLst>
                  <a:ext uri="{FF2B5EF4-FFF2-40B4-BE49-F238E27FC236}">
                    <a16:creationId xmlns:a16="http://schemas.microsoft.com/office/drawing/2014/main" id="{E5D89E3A-A59C-417C-BE6D-D4CE0F1E4C7C}"/>
                  </a:ext>
                </a:extLst>
              </p:cNvPr>
              <p:cNvGrpSpPr/>
              <p:nvPr/>
            </p:nvGrpSpPr>
            <p:grpSpPr>
              <a:xfrm>
                <a:off x="622448" y="3040067"/>
                <a:ext cx="276884" cy="214308"/>
                <a:chOff x="1646287" y="3497262"/>
                <a:chExt cx="276884" cy="214308"/>
              </a:xfrm>
              <a:grpFill/>
            </p:grpSpPr>
            <p:sp>
              <p:nvSpPr>
                <p:cNvPr id="48" name="Freeform: Shape 47">
                  <a:extLst>
                    <a:ext uri="{FF2B5EF4-FFF2-40B4-BE49-F238E27FC236}">
                      <a16:creationId xmlns:a16="http://schemas.microsoft.com/office/drawing/2014/main" id="{D1AA7545-97E9-4F7D-90E1-7BBBCE2328F4}"/>
                    </a:ext>
                  </a:extLst>
                </p:cNvPr>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sp>
              <p:nvSpPr>
                <p:cNvPr id="49" name="Oval 48">
                  <a:extLst>
                    <a:ext uri="{FF2B5EF4-FFF2-40B4-BE49-F238E27FC236}">
                      <a16:creationId xmlns:a16="http://schemas.microsoft.com/office/drawing/2014/main" id="{6753F34A-2F25-4526-BF45-53654C73D0D0}"/>
                    </a:ext>
                  </a:extLst>
                </p:cNvPr>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C4C75A9A-3DE2-4DE9-BD53-174F8F96A426}"/>
                  </a:ext>
                </a:extLst>
              </p:cNvPr>
              <p:cNvGrpSpPr/>
              <p:nvPr/>
            </p:nvGrpSpPr>
            <p:grpSpPr>
              <a:xfrm>
                <a:off x="1006214" y="3147221"/>
                <a:ext cx="276884" cy="214308"/>
                <a:chOff x="1646287" y="3497262"/>
                <a:chExt cx="276884" cy="214308"/>
              </a:xfrm>
              <a:grpFill/>
            </p:grpSpPr>
            <p:sp>
              <p:nvSpPr>
                <p:cNvPr id="46" name="Freeform: Shape 45">
                  <a:extLst>
                    <a:ext uri="{FF2B5EF4-FFF2-40B4-BE49-F238E27FC236}">
                      <a16:creationId xmlns:a16="http://schemas.microsoft.com/office/drawing/2014/main" id="{4B0D3104-C1D8-41E9-9693-8A1364EA9EEB}"/>
                    </a:ext>
                  </a:extLst>
                </p:cNvPr>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sp>
              <p:nvSpPr>
                <p:cNvPr id="47" name="Oval 46">
                  <a:extLst>
                    <a:ext uri="{FF2B5EF4-FFF2-40B4-BE49-F238E27FC236}">
                      <a16:creationId xmlns:a16="http://schemas.microsoft.com/office/drawing/2014/main" id="{D64D07A7-DD2F-4EAC-9CA4-854215E4C07B}"/>
                    </a:ext>
                  </a:extLst>
                </p:cNvPr>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D2089AF0-9BEA-4308-83A0-A219E14D673D}"/>
                  </a:ext>
                </a:extLst>
              </p:cNvPr>
              <p:cNvGrpSpPr/>
              <p:nvPr/>
            </p:nvGrpSpPr>
            <p:grpSpPr>
              <a:xfrm>
                <a:off x="659024" y="3334554"/>
                <a:ext cx="276884" cy="214308"/>
                <a:chOff x="1646287" y="3497262"/>
                <a:chExt cx="276884" cy="214308"/>
              </a:xfrm>
              <a:grpFill/>
            </p:grpSpPr>
            <p:sp>
              <p:nvSpPr>
                <p:cNvPr id="44" name="Freeform: Shape 43">
                  <a:extLst>
                    <a:ext uri="{FF2B5EF4-FFF2-40B4-BE49-F238E27FC236}">
                      <a16:creationId xmlns:a16="http://schemas.microsoft.com/office/drawing/2014/main" id="{2BFE699B-469B-48D8-9FCF-4F70FFED04D5}"/>
                    </a:ext>
                  </a:extLst>
                </p:cNvPr>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DC6183FE-BC0A-4991-A1CF-AF1220E3502C}"/>
                    </a:ext>
                  </a:extLst>
                </p:cNvPr>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grpSp>
        </p:grpSp>
        <p:cxnSp>
          <p:nvCxnSpPr>
            <p:cNvPr id="38" name="Straight Connector 37">
              <a:extLst>
                <a:ext uri="{FF2B5EF4-FFF2-40B4-BE49-F238E27FC236}">
                  <a16:creationId xmlns:a16="http://schemas.microsoft.com/office/drawing/2014/main" id="{16146794-C934-4BAF-BE9B-83E39319A8F4}"/>
                </a:ext>
              </a:extLst>
            </p:cNvPr>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8B6BC17-F90A-40AD-8B68-26F750E27794}"/>
                </a:ext>
              </a:extLst>
            </p:cNvPr>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1E1337-12EB-4B14-A18B-96EB43DCDBA4}"/>
                </a:ext>
              </a:extLst>
            </p:cNvPr>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490B8151-6680-4C9D-AE37-A1582A23D80A}"/>
              </a:ext>
            </a:extLst>
          </p:cNvPr>
          <p:cNvSpPr txBox="1"/>
          <p:nvPr/>
        </p:nvSpPr>
        <p:spPr>
          <a:xfrm>
            <a:off x="6894757" y="1423572"/>
            <a:ext cx="2103533" cy="552178"/>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Analytics / Semantic</a:t>
            </a:r>
          </a:p>
        </p:txBody>
      </p:sp>
      <p:grpSp>
        <p:nvGrpSpPr>
          <p:cNvPr id="51" name="Group 50">
            <a:extLst>
              <a:ext uri="{FF2B5EF4-FFF2-40B4-BE49-F238E27FC236}">
                <a16:creationId xmlns:a16="http://schemas.microsoft.com/office/drawing/2014/main" id="{C0A57CE3-E5BA-4A09-9AD9-2AAEC0A1320B}"/>
              </a:ext>
            </a:extLst>
          </p:cNvPr>
          <p:cNvGrpSpPr/>
          <p:nvPr/>
        </p:nvGrpSpPr>
        <p:grpSpPr>
          <a:xfrm>
            <a:off x="10075625" y="2496853"/>
            <a:ext cx="1711966" cy="1094204"/>
            <a:chOff x="7884058" y="5368509"/>
            <a:chExt cx="324905" cy="207663"/>
          </a:xfrm>
          <a:solidFill>
            <a:schemeClr val="accent1"/>
          </a:solidFill>
        </p:grpSpPr>
        <p:sp>
          <p:nvSpPr>
            <p:cNvPr id="52" name="Freeform 5">
              <a:extLst>
                <a:ext uri="{FF2B5EF4-FFF2-40B4-BE49-F238E27FC236}">
                  <a16:creationId xmlns:a16="http://schemas.microsoft.com/office/drawing/2014/main" id="{34CBF6A7-73DA-4647-A316-50B244EE4B55}"/>
                </a:ext>
              </a:extLst>
            </p:cNvPr>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3" name="Freeform 6">
              <a:extLst>
                <a:ext uri="{FF2B5EF4-FFF2-40B4-BE49-F238E27FC236}">
                  <a16:creationId xmlns:a16="http://schemas.microsoft.com/office/drawing/2014/main" id="{30864991-AB38-493D-8D2B-7B727122F236}"/>
                </a:ext>
              </a:extLst>
            </p:cNvPr>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4" name="Freeform 7">
              <a:extLst>
                <a:ext uri="{FF2B5EF4-FFF2-40B4-BE49-F238E27FC236}">
                  <a16:creationId xmlns:a16="http://schemas.microsoft.com/office/drawing/2014/main" id="{F8568967-FC2B-4E77-B48C-1D5B6E7E33FC}"/>
                </a:ext>
              </a:extLst>
            </p:cNvPr>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5" name="Freeform 8">
              <a:extLst>
                <a:ext uri="{FF2B5EF4-FFF2-40B4-BE49-F238E27FC236}">
                  <a16:creationId xmlns:a16="http://schemas.microsoft.com/office/drawing/2014/main" id="{C501D988-F871-4734-8EF1-007BB3632BF2}"/>
                </a:ext>
              </a:extLst>
            </p:cNvPr>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6" name="Freeform 9">
              <a:extLst>
                <a:ext uri="{FF2B5EF4-FFF2-40B4-BE49-F238E27FC236}">
                  <a16:creationId xmlns:a16="http://schemas.microsoft.com/office/drawing/2014/main" id="{8BCC1442-7D94-4E36-A5E0-7E0A57C666F3}"/>
                </a:ext>
              </a:extLst>
            </p:cNvPr>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sp>
        <p:nvSpPr>
          <p:cNvPr id="57" name="TextBox 56">
            <a:extLst>
              <a:ext uri="{FF2B5EF4-FFF2-40B4-BE49-F238E27FC236}">
                <a16:creationId xmlns:a16="http://schemas.microsoft.com/office/drawing/2014/main" id="{847CA063-69D0-4AC9-8E29-F429AD8B3927}"/>
              </a:ext>
            </a:extLst>
          </p:cNvPr>
          <p:cNvSpPr txBox="1"/>
          <p:nvPr/>
        </p:nvSpPr>
        <p:spPr>
          <a:xfrm>
            <a:off x="10408774" y="3664710"/>
            <a:ext cx="2103533" cy="552178"/>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lang="en-US" sz="1600" spc="-29" dirty="0">
                <a:solidFill>
                  <a:srgbClr val="002050"/>
                </a:solidFill>
                <a:latin typeface="Segoe UI Semilight" panose="020B0402040204020203" pitchFamily="34" charset="0"/>
                <a:cs typeface="Segoe UI Semilight" panose="020B0402040204020203" pitchFamily="34" charset="0"/>
              </a:rPr>
              <a:t> Power BI</a:t>
            </a:r>
            <a:endParaRPr kumimoji="0" lang="en-US" sz="1600"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cxnSp>
        <p:nvCxnSpPr>
          <p:cNvPr id="59" name="Straight Arrow Connector 58">
            <a:extLst>
              <a:ext uri="{FF2B5EF4-FFF2-40B4-BE49-F238E27FC236}">
                <a16:creationId xmlns:a16="http://schemas.microsoft.com/office/drawing/2014/main" id="{037C8F8A-DBB6-402A-985D-A533D286DE36}"/>
              </a:ext>
            </a:extLst>
          </p:cNvPr>
          <p:cNvCxnSpPr/>
          <p:nvPr/>
        </p:nvCxnSpPr>
        <p:spPr>
          <a:xfrm>
            <a:off x="1770890" y="3157731"/>
            <a:ext cx="146264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CE92FF37-2172-481F-963F-6E4CAE210D0D}"/>
              </a:ext>
            </a:extLst>
          </p:cNvPr>
          <p:cNvCxnSpPr>
            <a:cxnSpLocks/>
          </p:cNvCxnSpPr>
          <p:nvPr/>
        </p:nvCxnSpPr>
        <p:spPr>
          <a:xfrm>
            <a:off x="5388308" y="3088612"/>
            <a:ext cx="107733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89E361F8-F88F-42BB-A5C6-8088E4E9D1F0}"/>
              </a:ext>
            </a:extLst>
          </p:cNvPr>
          <p:cNvCxnSpPr>
            <a:cxnSpLocks/>
          </p:cNvCxnSpPr>
          <p:nvPr/>
        </p:nvCxnSpPr>
        <p:spPr>
          <a:xfrm>
            <a:off x="8998290" y="3025712"/>
            <a:ext cx="107733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84747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p:cNvGrpSpPr/>
          <p:nvPr/>
        </p:nvGrpSpPr>
        <p:grpSpPr>
          <a:xfrm>
            <a:off x="5901364" y="4358285"/>
            <a:ext cx="302139" cy="232691"/>
            <a:chOff x="3017872" y="3771579"/>
            <a:chExt cx="308198" cy="237357"/>
          </a:xfrm>
          <a:solidFill>
            <a:schemeClr val="tx1"/>
          </a:solidFill>
        </p:grpSpPr>
        <p:grpSp>
          <p:nvGrpSpPr>
            <p:cNvPr id="169" name="Group 168"/>
            <p:cNvGrpSpPr/>
            <p:nvPr/>
          </p:nvGrpSpPr>
          <p:grpSpPr>
            <a:xfrm>
              <a:off x="3017872" y="3771579"/>
              <a:ext cx="308198" cy="237357"/>
              <a:chOff x="622448" y="3040067"/>
              <a:chExt cx="660650" cy="508795"/>
            </a:xfrm>
            <a:grpFill/>
          </p:grpSpPr>
          <p:grpSp>
            <p:nvGrpSpPr>
              <p:cNvPr id="173" name="Group 172"/>
              <p:cNvGrpSpPr/>
              <p:nvPr/>
            </p:nvGrpSpPr>
            <p:grpSpPr>
              <a:xfrm>
                <a:off x="622448" y="3040067"/>
                <a:ext cx="276884" cy="214308"/>
                <a:chOff x="1646287" y="3497262"/>
                <a:chExt cx="276884" cy="214308"/>
              </a:xfrm>
              <a:grpFill/>
            </p:grpSpPr>
            <p:sp>
              <p:nvSpPr>
                <p:cNvPr id="180" name="Freeform: Shape 17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sp>
              <p:nvSpPr>
                <p:cNvPr id="181" name="Oval 18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grpSp>
          <p:grpSp>
            <p:nvGrpSpPr>
              <p:cNvPr id="174" name="Group 173"/>
              <p:cNvGrpSpPr/>
              <p:nvPr/>
            </p:nvGrpSpPr>
            <p:grpSpPr>
              <a:xfrm>
                <a:off x="1006214" y="3147221"/>
                <a:ext cx="276884" cy="214308"/>
                <a:chOff x="1646287" y="3497262"/>
                <a:chExt cx="276884" cy="214308"/>
              </a:xfrm>
              <a:grpFill/>
            </p:grpSpPr>
            <p:sp>
              <p:nvSpPr>
                <p:cNvPr id="178" name="Freeform: Shape 17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sp>
              <p:nvSpPr>
                <p:cNvPr id="179" name="Oval 178"/>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grpSp>
          <p:grpSp>
            <p:nvGrpSpPr>
              <p:cNvPr id="175" name="Group 174"/>
              <p:cNvGrpSpPr/>
              <p:nvPr/>
            </p:nvGrpSpPr>
            <p:grpSpPr>
              <a:xfrm>
                <a:off x="659024" y="3334554"/>
                <a:ext cx="276884" cy="214308"/>
                <a:chOff x="1646287" y="3497262"/>
                <a:chExt cx="276884" cy="214308"/>
              </a:xfrm>
              <a:grpFill/>
            </p:grpSpPr>
            <p:sp>
              <p:nvSpPr>
                <p:cNvPr id="176" name="Freeform: Shape 175"/>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sp>
              <p:nvSpPr>
                <p:cNvPr id="177" name="Oval 176"/>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Calibri" panose="020F0502020204030204"/>
                    <a:ea typeface="Segoe UI" pitchFamily="34" charset="0"/>
                    <a:cs typeface="Segoe UI" pitchFamily="34" charset="0"/>
                  </a:endParaRPr>
                </a:p>
              </p:txBody>
            </p:sp>
          </p:grpSp>
        </p:grpSp>
        <p:cxnSp>
          <p:nvCxnSpPr>
            <p:cNvPr id="170" name="Straight Connector 169"/>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27" name="Title 26"/>
          <p:cNvSpPr>
            <a:spLocks noGrp="1"/>
          </p:cNvSpPr>
          <p:nvPr>
            <p:ph type="title"/>
          </p:nvPr>
        </p:nvSpPr>
        <p:spPr>
          <a:xfrm>
            <a:off x="1609846" y="61752"/>
            <a:ext cx="10515600" cy="1210457"/>
          </a:xfrm>
        </p:spPr>
        <p:txBody>
          <a:bodyPr>
            <a:normAutofit fontScale="90000"/>
          </a:bodyPr>
          <a:lstStyle/>
          <a:p>
            <a:r>
              <a:rPr lang="en-US" dirty="0">
                <a:solidFill>
                  <a:srgbClr val="004862"/>
                </a:solidFill>
              </a:rPr>
              <a:t>Data Warehouse Modern BI: Components Azure</a:t>
            </a:r>
          </a:p>
        </p:txBody>
      </p:sp>
      <p:sp>
        <p:nvSpPr>
          <p:cNvPr id="365" name="Rectangle 364"/>
          <p:cNvSpPr/>
          <p:nvPr/>
        </p:nvSpPr>
        <p:spPr>
          <a:xfrm>
            <a:off x="10126098" y="5469367"/>
            <a:ext cx="1471108" cy="321466"/>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002050"/>
                </a:solidFill>
                <a:effectLst/>
                <a:uLnTx/>
                <a:uFillTx/>
                <a:latin typeface="Segoe UI Light"/>
                <a:ea typeface="+mn-ea"/>
                <a:cs typeface="+mn-cs"/>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0954969" y="2751236"/>
            <a:ext cx="464083" cy="158377"/>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Calibri" panose="020F0502020204030204"/>
                <a:ea typeface="+mn-ea"/>
                <a:cs typeface="Segoe UI Semilight" panose="020B0402040204020203" pitchFamily="34" charset="0"/>
              </a:rPr>
              <a:t>Web</a:t>
            </a:r>
          </a:p>
        </p:txBody>
      </p:sp>
      <p:sp>
        <p:nvSpPr>
          <p:cNvPr id="377" name="TextBox 376"/>
          <p:cNvSpPr txBox="1"/>
          <p:nvPr/>
        </p:nvSpPr>
        <p:spPr>
          <a:xfrm>
            <a:off x="10954969" y="3290063"/>
            <a:ext cx="464083" cy="158377"/>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Calibri" panose="020F0502020204030204"/>
                <a:ea typeface="+mn-ea"/>
                <a:cs typeface="Segoe UI Semilight" panose="020B0402040204020203" pitchFamily="34" charset="0"/>
              </a:rPr>
              <a:t>Mobile</a:t>
            </a:r>
          </a:p>
        </p:txBody>
      </p:sp>
      <p:sp>
        <p:nvSpPr>
          <p:cNvPr id="378" name="TextBox 377"/>
          <p:cNvSpPr txBox="1"/>
          <p:nvPr/>
        </p:nvSpPr>
        <p:spPr>
          <a:xfrm>
            <a:off x="10954969" y="3866717"/>
            <a:ext cx="464083" cy="158377"/>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Calibri" panose="020F0502020204030204"/>
                <a:ea typeface="+mn-ea"/>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rgbClr val="0078D7"/>
            </a:solidFill>
            <a:prstDash val="solid"/>
            <a:headEnd type="none"/>
            <a:tailEnd type="none"/>
          </a:ln>
          <a:effectLst/>
        </p:spPr>
      </p:cxnSp>
      <p:sp>
        <p:nvSpPr>
          <p:cNvPr id="418" name="Rectangle 417"/>
          <p:cNvSpPr/>
          <p:nvPr/>
        </p:nvSpPr>
        <p:spPr>
          <a:xfrm>
            <a:off x="2600560" y="3304551"/>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8" name="Group 17"/>
          <p:cNvGrpSpPr/>
          <p:nvPr/>
        </p:nvGrpSpPr>
        <p:grpSpPr>
          <a:xfrm>
            <a:off x="2013645" y="5504704"/>
            <a:ext cx="2377975" cy="204243"/>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00560" y="2752776"/>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Data Catalog</a:t>
            </a:r>
          </a:p>
        </p:txBody>
      </p:sp>
      <p:grpSp>
        <p:nvGrpSpPr>
          <p:cNvPr id="2" name="Group 1"/>
          <p:cNvGrpSpPr/>
          <p:nvPr/>
        </p:nvGrpSpPr>
        <p:grpSpPr>
          <a:xfrm>
            <a:off x="2291843" y="2711165"/>
            <a:ext cx="269591" cy="28677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sp>
        <p:nvSpPr>
          <p:cNvPr id="423" name="Rectangle 422"/>
          <p:cNvSpPr/>
          <p:nvPr/>
        </p:nvSpPr>
        <p:spPr>
          <a:xfrm>
            <a:off x="2600560" y="2131658"/>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24" name="Freeform 423"/>
          <p:cNvSpPr/>
          <p:nvPr/>
        </p:nvSpPr>
        <p:spPr bwMode="auto">
          <a:xfrm>
            <a:off x="2287915" y="2071598"/>
            <a:ext cx="280829" cy="295112"/>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07837" y="3309379"/>
            <a:ext cx="227022" cy="237571"/>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33" name="Rectangle 432"/>
          <p:cNvSpPr/>
          <p:nvPr/>
        </p:nvSpPr>
        <p:spPr>
          <a:xfrm>
            <a:off x="6215878" y="3138601"/>
            <a:ext cx="1243927" cy="58836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HDInsight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(Hadoop and Spark)</a:t>
            </a:r>
          </a:p>
        </p:txBody>
      </p:sp>
      <p:sp>
        <p:nvSpPr>
          <p:cNvPr id="434" name="Rectangle 433"/>
          <p:cNvSpPr/>
          <p:nvPr/>
        </p:nvSpPr>
        <p:spPr>
          <a:xfrm>
            <a:off x="6215878" y="3852530"/>
            <a:ext cx="1243927"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Stream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2353" b="0" i="0" u="none" strike="noStrike" kern="1200" cap="none" spc="0" normalizeH="0" baseline="0" noProof="0" dirty="0">
                <a:ln>
                  <a:noFill/>
                </a:ln>
                <a:solidFill>
                  <a:srgbClr val="002050"/>
                </a:solidFill>
                <a:effectLst/>
                <a:uLnTx/>
                <a:uFillTx/>
                <a:latin typeface="Segoe UI Light"/>
                <a:ea typeface="+mn-ea"/>
                <a:cs typeface="+mn-cs"/>
              </a:rPr>
              <a:t>Intelligence</a:t>
            </a:r>
            <a:endParaRPr kumimoji="0" lang="en-US" sz="1765" b="1"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sp>
        <p:nvSpPr>
          <p:cNvPr id="436" name="Rectangle 435"/>
          <p:cNvSpPr/>
          <p:nvPr/>
        </p:nvSpPr>
        <p:spPr>
          <a:xfrm>
            <a:off x="6215878" y="2648996"/>
            <a:ext cx="1243927" cy="42409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Data Lake Analytics</a:t>
            </a:r>
          </a:p>
        </p:txBody>
      </p:sp>
      <p:sp>
        <p:nvSpPr>
          <p:cNvPr id="438" name="Rectangle 437"/>
          <p:cNvSpPr/>
          <p:nvPr/>
        </p:nvSpPr>
        <p:spPr>
          <a:xfrm>
            <a:off x="6215878" y="2048683"/>
            <a:ext cx="1243927" cy="25821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Machine Learning</a:t>
            </a:r>
          </a:p>
        </p:txBody>
      </p:sp>
      <p:grpSp>
        <p:nvGrpSpPr>
          <p:cNvPr id="11" name="Group 10"/>
          <p:cNvGrpSpPr/>
          <p:nvPr/>
        </p:nvGrpSpPr>
        <p:grpSpPr>
          <a:xfrm>
            <a:off x="5865099" y="3854805"/>
            <a:ext cx="345723" cy="265580"/>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866389" y="3296989"/>
            <a:ext cx="359178" cy="27180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41" name="Freeform 440"/>
          <p:cNvSpPr/>
          <p:nvPr/>
        </p:nvSpPr>
        <p:spPr bwMode="auto">
          <a:xfrm flipH="1">
            <a:off x="5908788" y="2125380"/>
            <a:ext cx="261998" cy="27725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1" name="Rectangle 450"/>
          <p:cNvSpPr/>
          <p:nvPr/>
        </p:nvSpPr>
        <p:spPr>
          <a:xfrm>
            <a:off x="4466598" y="2648996"/>
            <a:ext cx="1246030" cy="42241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SQL Data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Warehouse</a:t>
            </a:r>
          </a:p>
        </p:txBody>
      </p:sp>
      <p:sp>
        <p:nvSpPr>
          <p:cNvPr id="452" name="Rectangle 451"/>
          <p:cNvSpPr/>
          <p:nvPr/>
        </p:nvSpPr>
        <p:spPr>
          <a:xfrm>
            <a:off x="4392812" y="2020527"/>
            <a:ext cx="1246030" cy="42241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Data Lake Store</a:t>
            </a:r>
            <a:b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b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&amp; Azure Storage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Data </a:t>
            </a:r>
            <a:b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Sensors </a:t>
            </a:r>
            <a:b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and </a:t>
            </a:r>
            <a:b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120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devices</a:t>
            </a:r>
          </a:p>
        </p:txBody>
      </p:sp>
      <p:sp>
        <p:nvSpPr>
          <p:cNvPr id="478" name="Rectangle 477"/>
          <p:cNvSpPr/>
          <p:nvPr/>
        </p:nvSpPr>
        <p:spPr>
          <a:xfrm>
            <a:off x="797892" y="5469367"/>
            <a:ext cx="915244" cy="314831"/>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002050"/>
                </a:solidFill>
                <a:effectLst/>
                <a:uLnTx/>
                <a:uFillTx/>
                <a:latin typeface="Segoe UI Light"/>
                <a:ea typeface="+mn-ea"/>
                <a:cs typeface="+mn-cs"/>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95" name="Straight Connector 494"/>
          <p:cNvCxnSpPr/>
          <p:nvPr/>
        </p:nvCxnSpPr>
        <p:spPr>
          <a:xfrm>
            <a:off x="1753851" y="3344882"/>
            <a:ext cx="30240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grpSp>
        <p:nvGrpSpPr>
          <p:cNvPr id="19" name="Group 18"/>
          <p:cNvGrpSpPr/>
          <p:nvPr/>
        </p:nvGrpSpPr>
        <p:grpSpPr>
          <a:xfrm>
            <a:off x="7105687" y="5504704"/>
            <a:ext cx="2377975" cy="204243"/>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Bot </a:t>
            </a:r>
            <a:b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b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Service</a:t>
            </a:r>
          </a:p>
        </p:txBody>
      </p:sp>
      <p:sp>
        <p:nvSpPr>
          <p:cNvPr id="400" name="Rectangle 399"/>
          <p:cNvSpPr/>
          <p:nvPr/>
        </p:nvSpPr>
        <p:spPr>
          <a:xfrm>
            <a:off x="8200921" y="2048683"/>
            <a:ext cx="1243927" cy="25821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sp>
        <p:nvSpPr>
          <p:cNvPr id="402" name="Rectangle 401"/>
          <p:cNvSpPr/>
          <p:nvPr/>
        </p:nvSpPr>
        <p:spPr>
          <a:xfrm>
            <a:off x="8221616" y="4585603"/>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32" name="Rectangle 131"/>
          <p:cNvSpPr/>
          <p:nvPr/>
        </p:nvSpPr>
        <p:spPr>
          <a:xfrm>
            <a:off x="6215878" y="4281881"/>
            <a:ext cx="1268690" cy="424090"/>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Azure Analysis</a:t>
            </a:r>
            <a:b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Services</a:t>
            </a:r>
          </a:p>
        </p:txBody>
      </p:sp>
      <p:grpSp>
        <p:nvGrpSpPr>
          <p:cNvPr id="9" name="Group 8"/>
          <p:cNvGrpSpPr/>
          <p:nvPr/>
        </p:nvGrpSpPr>
        <p:grpSpPr>
          <a:xfrm>
            <a:off x="5865099" y="2688647"/>
            <a:ext cx="339857" cy="338190"/>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44" name="Freeform 182"/>
          <p:cNvSpPr/>
          <p:nvPr/>
        </p:nvSpPr>
        <p:spPr bwMode="auto">
          <a:xfrm flipH="1">
            <a:off x="4054645" y="2685383"/>
            <a:ext cx="401197" cy="3731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002050"/>
              </a:solidFill>
              <a:effectLst/>
              <a:uLnTx/>
              <a:uFillTx/>
              <a:latin typeface="Segoe UI Light"/>
              <a:ea typeface="Segoe UI" pitchFamily="34" charset="0"/>
              <a:cs typeface="Segoe UI" pitchFamily="34" charset="0"/>
            </a:endParaRPr>
          </a:p>
        </p:txBody>
      </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5C762933-9CDA-47FD-BA93-FCAF7621E299}"/>
              </a:ext>
            </a:extLst>
          </p:cNvPr>
          <p:cNvGrpSpPr/>
          <p:nvPr/>
        </p:nvGrpSpPr>
        <p:grpSpPr>
          <a:xfrm>
            <a:off x="2263049" y="4039795"/>
            <a:ext cx="1517462" cy="268222"/>
            <a:chOff x="2903559" y="4182396"/>
            <a:chExt cx="1547890" cy="273600"/>
          </a:xfrm>
        </p:grpSpPr>
        <p:pic>
          <p:nvPicPr>
            <p:cNvPr id="152" name="Picture 151">
              <a:extLst>
                <a:ext uri="{FF2B5EF4-FFF2-40B4-BE49-F238E27FC236}">
                  <a16:creationId xmlns:a16="http://schemas.microsoft.com/office/drawing/2014/main" id="{EC26518D-EBC1-409C-83D6-812E4861B9EF}"/>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903559" y="4182396"/>
              <a:ext cx="273600" cy="273600"/>
            </a:xfrm>
            <a:prstGeom prst="rect">
              <a:avLst/>
            </a:prstGeom>
          </p:spPr>
        </p:pic>
        <p:sp>
          <p:nvSpPr>
            <p:cNvPr id="153" name="Rectangle 152">
              <a:extLst>
                <a:ext uri="{FF2B5EF4-FFF2-40B4-BE49-F238E27FC236}">
                  <a16:creationId xmlns:a16="http://schemas.microsoft.com/office/drawing/2014/main" id="{2CC415C5-0EAC-4105-9B9D-CA9F0631DD3B}"/>
                </a:ext>
              </a:extLst>
            </p:cNvPr>
            <p:cNvSpPr/>
            <p:nvPr/>
          </p:nvSpPr>
          <p:spPr>
            <a:xfrm>
              <a:off x="3236754" y="4182396"/>
              <a:ext cx="1214695" cy="2650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IOT Hubs</a:t>
              </a:r>
              <a:endPar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48" name="Group 147">
            <a:extLst>
              <a:ext uri="{FF2B5EF4-FFF2-40B4-BE49-F238E27FC236}">
                <a16:creationId xmlns:a16="http://schemas.microsoft.com/office/drawing/2014/main" id="{7D2DC6C8-4CAD-4549-8BE8-BB35E7E685CD}"/>
              </a:ext>
            </a:extLst>
          </p:cNvPr>
          <p:cNvGrpSpPr/>
          <p:nvPr/>
        </p:nvGrpSpPr>
        <p:grpSpPr>
          <a:xfrm>
            <a:off x="4147037" y="3344881"/>
            <a:ext cx="1504288" cy="291691"/>
            <a:chOff x="153835" y="4073996"/>
            <a:chExt cx="1534452" cy="297540"/>
          </a:xfrm>
        </p:grpSpPr>
        <p:sp>
          <p:nvSpPr>
            <p:cNvPr id="154" name="Rectangle 153">
              <a:extLst>
                <a:ext uri="{FF2B5EF4-FFF2-40B4-BE49-F238E27FC236}">
                  <a16:creationId xmlns:a16="http://schemas.microsoft.com/office/drawing/2014/main" id="{B9A6E6FB-32B3-4FB5-941F-F9FBDBEF4446}"/>
                </a:ext>
              </a:extLst>
            </p:cNvPr>
            <p:cNvSpPr/>
            <p:nvPr/>
          </p:nvSpPr>
          <p:spPr>
            <a:xfrm>
              <a:off x="473592" y="4093396"/>
              <a:ext cx="1214695" cy="2650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Segoe UI Semilight" panose="020B0402040204020203" pitchFamily="34" charset="0"/>
                </a:rPr>
                <a:t>Cosmos DB</a:t>
              </a:r>
            </a:p>
          </p:txBody>
        </p:sp>
        <p:pic>
          <p:nvPicPr>
            <p:cNvPr id="155" name="Picture 154">
              <a:extLst>
                <a:ext uri="{FF2B5EF4-FFF2-40B4-BE49-F238E27FC236}">
                  <a16:creationId xmlns:a16="http://schemas.microsoft.com/office/drawing/2014/main" id="{AA8006AF-383B-47BC-B1E4-2113AB5CA40A}"/>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53835" y="4073996"/>
              <a:ext cx="270180" cy="297540"/>
            </a:xfrm>
            <a:prstGeom prst="rect">
              <a:avLst/>
            </a:prstGeom>
          </p:spPr>
        </p:pic>
      </p:grpSp>
      <p:grpSp>
        <p:nvGrpSpPr>
          <p:cNvPr id="198" name="Group 197">
            <a:extLst>
              <a:ext uri="{FF2B5EF4-FFF2-40B4-BE49-F238E27FC236}">
                <a16:creationId xmlns:a16="http://schemas.microsoft.com/office/drawing/2014/main" id="{34E3D119-038F-446A-90CC-F79487D92BA3}"/>
              </a:ext>
            </a:extLst>
          </p:cNvPr>
          <p:cNvGrpSpPr/>
          <p:nvPr/>
        </p:nvGrpSpPr>
        <p:grpSpPr>
          <a:xfrm>
            <a:off x="5673495" y="1283179"/>
            <a:ext cx="1828496" cy="3889047"/>
            <a:chOff x="5787259" y="1308412"/>
            <a:chExt cx="1865161" cy="3967031"/>
          </a:xfrm>
        </p:grpSpPr>
        <p:sp>
          <p:nvSpPr>
            <p:cNvPr id="199" name="Rectangle 198">
              <a:extLst>
                <a:ext uri="{FF2B5EF4-FFF2-40B4-BE49-F238E27FC236}">
                  <a16:creationId xmlns:a16="http://schemas.microsoft.com/office/drawing/2014/main" id="{1E1DB93F-70B7-4972-9266-7466551668FF}"/>
                </a:ext>
              </a:extLst>
            </p:cNvPr>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200" name="Rectangle 199">
              <a:extLst>
                <a:ext uri="{FF2B5EF4-FFF2-40B4-BE49-F238E27FC236}">
                  <a16:creationId xmlns:a16="http://schemas.microsoft.com/office/drawing/2014/main" id="{1B0DDD74-72E7-4E8B-B138-D8A8CECEC3EC}"/>
                </a:ext>
              </a:extLst>
            </p:cNvPr>
            <p:cNvSpPr/>
            <p:nvPr/>
          </p:nvSpPr>
          <p:spPr>
            <a:xfrm>
              <a:off x="6340519" y="3201040"/>
              <a:ext cx="1268870" cy="60016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201" name="Rectangle 200">
              <a:extLst>
                <a:ext uri="{FF2B5EF4-FFF2-40B4-BE49-F238E27FC236}">
                  <a16:creationId xmlns:a16="http://schemas.microsoft.com/office/drawing/2014/main" id="{3AE6F8F2-2972-4470-B37F-764A5473B9D2}"/>
                </a:ext>
              </a:extLst>
            </p:cNvPr>
            <p:cNvSpPr/>
            <p:nvPr/>
          </p:nvSpPr>
          <p:spPr>
            <a:xfrm>
              <a:off x="6340519" y="3929285"/>
              <a:ext cx="1268870"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202" name="Rectangle 201">
              <a:extLst>
                <a:ext uri="{FF2B5EF4-FFF2-40B4-BE49-F238E27FC236}">
                  <a16:creationId xmlns:a16="http://schemas.microsoft.com/office/drawing/2014/main" id="{4F9E93F8-8936-4C15-AFF0-0FA4E794760E}"/>
                </a:ext>
              </a:extLst>
            </p:cNvPr>
            <p:cNvSpPr/>
            <p:nvPr/>
          </p:nvSpPr>
          <p:spPr>
            <a:xfrm>
              <a:off x="6340519" y="2701617"/>
              <a:ext cx="1268870" cy="43088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sp>
          <p:nvSpPr>
            <p:cNvPr id="203" name="Rectangle 202">
              <a:extLst>
                <a:ext uri="{FF2B5EF4-FFF2-40B4-BE49-F238E27FC236}">
                  <a16:creationId xmlns:a16="http://schemas.microsoft.com/office/drawing/2014/main" id="{C599D3E2-AAA6-4DB4-8132-1D5A0CAFADD4}"/>
                </a:ext>
              </a:extLst>
            </p:cNvPr>
            <p:cNvSpPr/>
            <p:nvPr/>
          </p:nvSpPr>
          <p:spPr>
            <a:xfrm>
              <a:off x="6340519" y="2089267"/>
              <a:ext cx="1268870" cy="43259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grpSp>
          <p:nvGrpSpPr>
            <p:cNvPr id="204" name="Group 203">
              <a:extLst>
                <a:ext uri="{FF2B5EF4-FFF2-40B4-BE49-F238E27FC236}">
                  <a16:creationId xmlns:a16="http://schemas.microsoft.com/office/drawing/2014/main" id="{6640A1B0-9E4C-4E27-AB17-166D73E5FB14}"/>
                </a:ext>
              </a:extLst>
            </p:cNvPr>
            <p:cNvGrpSpPr/>
            <p:nvPr/>
          </p:nvGrpSpPr>
          <p:grpSpPr>
            <a:xfrm>
              <a:off x="5982706" y="3931605"/>
              <a:ext cx="352655" cy="270905"/>
              <a:chOff x="5982706" y="3931605"/>
              <a:chExt cx="352655" cy="270905"/>
            </a:xfrm>
          </p:grpSpPr>
          <p:grpSp>
            <p:nvGrpSpPr>
              <p:cNvPr id="226" name="Group 225">
                <a:extLst>
                  <a:ext uri="{FF2B5EF4-FFF2-40B4-BE49-F238E27FC236}">
                    <a16:creationId xmlns:a16="http://schemas.microsoft.com/office/drawing/2014/main" id="{55D4860E-2E5A-496D-BBA1-63E9CC0DFC6B}"/>
                  </a:ext>
                </a:extLst>
              </p:cNvPr>
              <p:cNvGrpSpPr/>
              <p:nvPr/>
            </p:nvGrpSpPr>
            <p:grpSpPr>
              <a:xfrm>
                <a:off x="6021529" y="3931605"/>
                <a:ext cx="313832" cy="270905"/>
                <a:chOff x="6021529" y="3931605"/>
                <a:chExt cx="313832" cy="270905"/>
              </a:xfrm>
            </p:grpSpPr>
            <p:sp>
              <p:nvSpPr>
                <p:cNvPr id="229" name="Freeform 441">
                  <a:extLst>
                    <a:ext uri="{FF2B5EF4-FFF2-40B4-BE49-F238E27FC236}">
                      <a16:creationId xmlns:a16="http://schemas.microsoft.com/office/drawing/2014/main" id="{1592BE64-4BAD-4238-B4F1-38D2DC104766}"/>
                    </a:ext>
                  </a:extLst>
                </p:cNvPr>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442">
                  <a:extLst>
                    <a:ext uri="{FF2B5EF4-FFF2-40B4-BE49-F238E27FC236}">
                      <a16:creationId xmlns:a16="http://schemas.microsoft.com/office/drawing/2014/main" id="{220DDD6A-A2E2-47CE-8842-5A7698C40324}"/>
                    </a:ext>
                  </a:extLst>
                </p:cNvPr>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27" name="Freeform 443">
                <a:extLst>
                  <a:ext uri="{FF2B5EF4-FFF2-40B4-BE49-F238E27FC236}">
                    <a16:creationId xmlns:a16="http://schemas.microsoft.com/office/drawing/2014/main" id="{670342BE-5F3C-49A2-9BA2-F22524DB2ED2}"/>
                  </a:ext>
                </a:extLst>
              </p:cNvPr>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444">
                <a:extLst>
                  <a:ext uri="{FF2B5EF4-FFF2-40B4-BE49-F238E27FC236}">
                    <a16:creationId xmlns:a16="http://schemas.microsoft.com/office/drawing/2014/main" id="{A0B62F5C-F364-4ADC-AB9B-F366E82905EE}"/>
                  </a:ext>
                </a:extLst>
              </p:cNvPr>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05" name="Freeform 439">
              <a:extLst>
                <a:ext uri="{FF2B5EF4-FFF2-40B4-BE49-F238E27FC236}">
                  <a16:creationId xmlns:a16="http://schemas.microsoft.com/office/drawing/2014/main" id="{D7D5B8E6-0784-40A4-8A99-0FF0D87749D6}"/>
                </a:ext>
              </a:extLst>
            </p:cNvPr>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sp>
          <p:nvSpPr>
            <p:cNvPr id="206" name="Freeform 440">
              <a:extLst>
                <a:ext uri="{FF2B5EF4-FFF2-40B4-BE49-F238E27FC236}">
                  <a16:creationId xmlns:a16="http://schemas.microsoft.com/office/drawing/2014/main" id="{ED6C6B5F-FFD1-44F3-97DC-F02241721B46}"/>
                </a:ext>
              </a:extLst>
            </p:cNvPr>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35C347D2-1235-41CA-A48B-E67A130C5880}"/>
                </a:ext>
              </a:extLst>
            </p:cNvPr>
            <p:cNvSpPr/>
            <p:nvPr/>
          </p:nvSpPr>
          <p:spPr>
            <a:xfrm>
              <a:off x="6340519" y="4331011"/>
              <a:ext cx="1294130" cy="43259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Azure Analysis</a:t>
              </a:r>
              <a:b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Services</a:t>
              </a:r>
            </a:p>
          </p:txBody>
        </p:sp>
        <p:grpSp>
          <p:nvGrpSpPr>
            <p:cNvPr id="208" name="Group 207">
              <a:extLst>
                <a:ext uri="{FF2B5EF4-FFF2-40B4-BE49-F238E27FC236}">
                  <a16:creationId xmlns:a16="http://schemas.microsoft.com/office/drawing/2014/main" id="{6FC79C3E-76E8-400D-BDCC-84EEDE0D02EB}"/>
                </a:ext>
              </a:extLst>
            </p:cNvPr>
            <p:cNvGrpSpPr/>
            <p:nvPr/>
          </p:nvGrpSpPr>
          <p:grpSpPr>
            <a:xfrm>
              <a:off x="5982706" y="2742063"/>
              <a:ext cx="346672" cy="344971"/>
              <a:chOff x="5982706" y="2742063"/>
              <a:chExt cx="346672" cy="344971"/>
            </a:xfrm>
          </p:grpSpPr>
          <p:sp>
            <p:nvSpPr>
              <p:cNvPr id="224" name="Freeform 34">
                <a:extLst>
                  <a:ext uri="{FF2B5EF4-FFF2-40B4-BE49-F238E27FC236}">
                    <a16:creationId xmlns:a16="http://schemas.microsoft.com/office/drawing/2014/main" id="{0E12186C-BBE9-4700-AB49-1D6B75528B8D}"/>
                  </a:ext>
                </a:extLst>
              </p:cNvPr>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5" name="Freeform 35">
                <a:extLst>
                  <a:ext uri="{FF2B5EF4-FFF2-40B4-BE49-F238E27FC236}">
                    <a16:creationId xmlns:a16="http://schemas.microsoft.com/office/drawing/2014/main" id="{B2EBA5C4-FF52-4CA5-A169-EA0A81AC0D3C}"/>
                  </a:ext>
                </a:extLst>
              </p:cNvPr>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09" name="Group 208">
              <a:extLst>
                <a:ext uri="{FF2B5EF4-FFF2-40B4-BE49-F238E27FC236}">
                  <a16:creationId xmlns:a16="http://schemas.microsoft.com/office/drawing/2014/main" id="{0BCF04BF-1F3B-4C14-B6EC-DA6E15FA3D23}"/>
                </a:ext>
              </a:extLst>
            </p:cNvPr>
            <p:cNvGrpSpPr/>
            <p:nvPr/>
          </p:nvGrpSpPr>
          <p:grpSpPr>
            <a:xfrm>
              <a:off x="6019698" y="4408947"/>
              <a:ext cx="308198" cy="237357"/>
              <a:chOff x="622448" y="3040067"/>
              <a:chExt cx="660650" cy="508795"/>
            </a:xfrm>
            <a:solidFill>
              <a:schemeClr val="tx1"/>
            </a:solidFill>
          </p:grpSpPr>
          <p:grpSp>
            <p:nvGrpSpPr>
              <p:cNvPr id="215" name="Group 214">
                <a:extLst>
                  <a:ext uri="{FF2B5EF4-FFF2-40B4-BE49-F238E27FC236}">
                    <a16:creationId xmlns:a16="http://schemas.microsoft.com/office/drawing/2014/main" id="{245FF14F-33D7-4BA1-9607-2D9AE9146B71}"/>
                  </a:ext>
                </a:extLst>
              </p:cNvPr>
              <p:cNvGrpSpPr/>
              <p:nvPr/>
            </p:nvGrpSpPr>
            <p:grpSpPr>
              <a:xfrm>
                <a:off x="622448" y="3040067"/>
                <a:ext cx="276884" cy="214308"/>
                <a:chOff x="1646287" y="3497262"/>
                <a:chExt cx="276884" cy="214308"/>
              </a:xfrm>
              <a:grpFill/>
            </p:grpSpPr>
            <p:sp>
              <p:nvSpPr>
                <p:cNvPr id="222" name="Freeform: Shape 221">
                  <a:extLst>
                    <a:ext uri="{FF2B5EF4-FFF2-40B4-BE49-F238E27FC236}">
                      <a16:creationId xmlns:a16="http://schemas.microsoft.com/office/drawing/2014/main" id="{128B2B57-4E0E-4710-A5C4-9DA58B21CF7E}"/>
                    </a:ext>
                  </a:extLst>
                </p:cNvPr>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080FDFC4-90D9-4876-80A2-6F49F972DF20}"/>
                    </a:ext>
                  </a:extLst>
                </p:cNvPr>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grpSp>
          <p:grpSp>
            <p:nvGrpSpPr>
              <p:cNvPr id="216" name="Group 215">
                <a:extLst>
                  <a:ext uri="{FF2B5EF4-FFF2-40B4-BE49-F238E27FC236}">
                    <a16:creationId xmlns:a16="http://schemas.microsoft.com/office/drawing/2014/main" id="{5F625F1E-FD01-4B1F-9722-06FCB8749775}"/>
                  </a:ext>
                </a:extLst>
              </p:cNvPr>
              <p:cNvGrpSpPr/>
              <p:nvPr/>
            </p:nvGrpSpPr>
            <p:grpSpPr>
              <a:xfrm>
                <a:off x="1006214" y="3147221"/>
                <a:ext cx="276884" cy="214308"/>
                <a:chOff x="1646287" y="3497262"/>
                <a:chExt cx="276884" cy="214308"/>
              </a:xfrm>
              <a:grpFill/>
            </p:grpSpPr>
            <p:sp>
              <p:nvSpPr>
                <p:cNvPr id="220" name="Freeform: Shape 219">
                  <a:extLst>
                    <a:ext uri="{FF2B5EF4-FFF2-40B4-BE49-F238E27FC236}">
                      <a16:creationId xmlns:a16="http://schemas.microsoft.com/office/drawing/2014/main" id="{EA6207F7-8F5B-4729-899F-FCFE873DA97E}"/>
                    </a:ext>
                  </a:extLst>
                </p:cNvPr>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0159E247-244C-4CC8-8210-4C2D7FD81228}"/>
                    </a:ext>
                  </a:extLst>
                </p:cNvPr>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87F47475-A615-4BF4-92FA-48481BF90EB2}"/>
                  </a:ext>
                </a:extLst>
              </p:cNvPr>
              <p:cNvGrpSpPr/>
              <p:nvPr/>
            </p:nvGrpSpPr>
            <p:grpSpPr>
              <a:xfrm>
                <a:off x="659024" y="3334554"/>
                <a:ext cx="276884" cy="214308"/>
                <a:chOff x="1646287" y="3497262"/>
                <a:chExt cx="276884" cy="214308"/>
              </a:xfrm>
              <a:grpFill/>
            </p:grpSpPr>
            <p:sp>
              <p:nvSpPr>
                <p:cNvPr id="218" name="Freeform: Shape 217">
                  <a:extLst>
                    <a:ext uri="{FF2B5EF4-FFF2-40B4-BE49-F238E27FC236}">
                      <a16:creationId xmlns:a16="http://schemas.microsoft.com/office/drawing/2014/main" id="{CCB899DC-5F19-48F7-B60C-7EB42AADB3BB}"/>
                    </a:ext>
                  </a:extLst>
                </p:cNvPr>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25B4D520-AC2D-4329-ACCA-BE196D26AF3C}"/>
                    </a:ext>
                  </a:extLst>
                </p:cNvPr>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grpSp>
        </p:grpSp>
        <p:cxnSp>
          <p:nvCxnSpPr>
            <p:cNvPr id="210" name="Straight Connector 209">
              <a:extLst>
                <a:ext uri="{FF2B5EF4-FFF2-40B4-BE49-F238E27FC236}">
                  <a16:creationId xmlns:a16="http://schemas.microsoft.com/office/drawing/2014/main" id="{249BAAF4-711E-4D8E-8473-14D54456224D}"/>
                </a:ext>
              </a:extLst>
            </p:cNvPr>
            <p:cNvCxnSpPr/>
            <p:nvPr/>
          </p:nvCxnSpPr>
          <p:spPr>
            <a:xfrm>
              <a:off x="6083605" y="4466684"/>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EB93DB2-045D-42B2-9DDD-6AC8983BFAEA}"/>
                </a:ext>
              </a:extLst>
            </p:cNvPr>
            <p:cNvCxnSpPr/>
            <p:nvPr/>
          </p:nvCxnSpPr>
          <p:spPr>
            <a:xfrm>
              <a:off x="6086633" y="4466684"/>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41A2D05-9CBC-4D6A-BD8F-7BD100D8FA53}"/>
                </a:ext>
              </a:extLst>
            </p:cNvPr>
            <p:cNvCxnSpPr/>
            <p:nvPr/>
          </p:nvCxnSpPr>
          <p:spPr>
            <a:xfrm flipV="1">
              <a:off x="6098983" y="4515404"/>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3" name="Picture 212">
              <a:extLst>
                <a:ext uri="{FF2B5EF4-FFF2-40B4-BE49-F238E27FC236}">
                  <a16:creationId xmlns:a16="http://schemas.microsoft.com/office/drawing/2014/main" id="{9A5DA849-675C-4DD5-A327-DFB6C03794A2}"/>
                </a:ext>
              </a:extLst>
            </p:cNvPr>
            <p:cNvPicPr>
              <a:picLocks noChangeAspect="1"/>
            </p:cNvPicPr>
            <p:nvPr/>
          </p:nvPicPr>
          <p:blipFill>
            <a:blip r:embed="rId8">
              <a:duotone>
                <a:schemeClr val="accent1">
                  <a:shade val="45000"/>
                  <a:satMod val="135000"/>
                </a:schemeClr>
                <a:prstClr val="white"/>
              </a:duotone>
            </a:blip>
            <a:stretch>
              <a:fillRect/>
            </a:stretch>
          </p:blipFill>
          <p:spPr>
            <a:xfrm>
              <a:off x="5787259" y="4820123"/>
              <a:ext cx="723214" cy="379686"/>
            </a:xfrm>
            <a:prstGeom prst="rect">
              <a:avLst/>
            </a:prstGeom>
          </p:spPr>
        </p:pic>
        <p:sp>
          <p:nvSpPr>
            <p:cNvPr id="214" name="Rectangle 213">
              <a:extLst>
                <a:ext uri="{FF2B5EF4-FFF2-40B4-BE49-F238E27FC236}">
                  <a16:creationId xmlns:a16="http://schemas.microsoft.com/office/drawing/2014/main" id="{334D91AC-B8A5-4A19-BC53-D596066BC26A}"/>
                </a:ext>
              </a:extLst>
            </p:cNvPr>
            <p:cNvSpPr/>
            <p:nvPr/>
          </p:nvSpPr>
          <p:spPr>
            <a:xfrm>
              <a:off x="6358290" y="4869763"/>
              <a:ext cx="1294130" cy="261610"/>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Azure Databricks</a:t>
              </a:r>
            </a:p>
          </p:txBody>
        </p:sp>
      </p:grpSp>
    </p:spTree>
    <p:extLst>
      <p:ext uri="{BB962C8B-B14F-4D97-AF65-F5344CB8AC3E}">
        <p14:creationId xmlns:p14="http://schemas.microsoft.com/office/powerpoint/2010/main" val="490363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CFDE3F-45D3-4ADD-894D-784A156A4841}"/>
              </a:ext>
            </a:extLst>
          </p:cNvPr>
          <p:cNvSpPr>
            <a:spLocks noGrp="1"/>
          </p:cNvSpPr>
          <p:nvPr>
            <p:ph type="title"/>
          </p:nvPr>
        </p:nvSpPr>
        <p:spPr>
          <a:xfrm>
            <a:off x="1511652" y="84204"/>
            <a:ext cx="10515600" cy="1210457"/>
          </a:xfrm>
        </p:spPr>
        <p:txBody>
          <a:bodyPr/>
          <a:lstStyle/>
          <a:p>
            <a:r>
              <a:rPr lang="es-AR" dirty="0" err="1">
                <a:solidFill>
                  <a:schemeClr val="tx2"/>
                </a:solidFill>
              </a:rPr>
              <a:t>Analysis</a:t>
            </a:r>
            <a:r>
              <a:rPr lang="es-AR" dirty="0">
                <a:solidFill>
                  <a:schemeClr val="tx2"/>
                </a:solidFill>
              </a:rPr>
              <a:t> Services</a:t>
            </a:r>
          </a:p>
        </p:txBody>
      </p:sp>
      <p:sp>
        <p:nvSpPr>
          <p:cNvPr id="2" name="Text Placeholder 1"/>
          <p:cNvSpPr>
            <a:spLocks noGrp="1"/>
          </p:cNvSpPr>
          <p:nvPr>
            <p:ph type="subTitle" idx="4294967295"/>
          </p:nvPr>
        </p:nvSpPr>
        <p:spPr>
          <a:xfrm>
            <a:off x="1524000" y="1012976"/>
            <a:ext cx="9144000" cy="1184455"/>
          </a:xfrm>
        </p:spPr>
        <p:txBody>
          <a:bodyPr/>
          <a:lstStyle/>
          <a:p>
            <a:pPr marL="0" indent="0">
              <a:buNone/>
            </a:pPr>
            <a:r>
              <a:rPr lang="en-US" dirty="0"/>
              <a:t>Analysis Services</a:t>
            </a:r>
          </a:p>
          <a:p>
            <a:pPr marL="0" indent="0">
              <a:spcBef>
                <a:spcPct val="0"/>
              </a:spcBef>
              <a:buNone/>
            </a:pPr>
            <a:r>
              <a:rPr lang="en-US" sz="3136" dirty="0">
                <a:gradFill>
                  <a:gsLst>
                    <a:gs pos="1250">
                      <a:schemeClr val="tx2"/>
                    </a:gs>
                    <a:gs pos="100000">
                      <a:schemeClr val="tx2"/>
                    </a:gs>
                  </a:gsLst>
                  <a:lin ang="5400000" scaled="0"/>
                </a:gradFill>
              </a:rPr>
              <a:t>Enterprise grade analytics engine as a service</a:t>
            </a:r>
          </a:p>
        </p:txBody>
      </p:sp>
      <p:sp>
        <p:nvSpPr>
          <p:cNvPr id="160" name="TextBox 159"/>
          <p:cNvSpPr txBox="1"/>
          <p:nvPr/>
        </p:nvSpPr>
        <p:spPr>
          <a:xfrm>
            <a:off x="694879" y="4010682"/>
            <a:ext cx="2154943" cy="1634575"/>
          </a:xfrm>
          <a:prstGeom prst="rect">
            <a:avLst/>
          </a:prstGeom>
          <a:noFill/>
        </p:spPr>
        <p:txBody>
          <a:bodyPr wrap="square"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961" b="1" i="0" u="none" strike="noStrike" kern="0" cap="none" spc="0" normalizeH="0" baseline="0" noProof="0" dirty="0">
                <a:ln>
                  <a:noFill/>
                </a:ln>
                <a:gradFill>
                  <a:gsLst>
                    <a:gs pos="97177">
                      <a:srgbClr val="0078D7"/>
                    </a:gs>
                    <a:gs pos="85321">
                      <a:srgbClr val="0078D7"/>
                    </a:gs>
                  </a:gsLst>
                  <a:lin ang="0" scaled="0"/>
                </a:gradFill>
                <a:effectLst/>
                <a:uLnTx/>
                <a:uFillTx/>
                <a:latin typeface="Segoe UI Semilight" panose="020B0402040204020203" pitchFamily="34" charset="0"/>
                <a:ea typeface="+mn-ea"/>
                <a:cs typeface="Segoe UI Semilight" panose="020B0402040204020203" pitchFamily="34" charset="0"/>
              </a:rPr>
              <a:t>Build rich semantic models</a:t>
            </a:r>
          </a:p>
          <a:p>
            <a:pPr marL="0" marR="0" lvl="0" indent="0" algn="l" defTabSz="914049" rtl="0" eaLnBrk="1" fontAlgn="auto" latinLnBrk="0" hangingPunct="1">
              <a:lnSpc>
                <a:spcPct val="90000"/>
              </a:lnSpc>
              <a:spcBef>
                <a:spcPts val="196"/>
              </a:spcBef>
              <a:spcAft>
                <a:spcPts val="0"/>
              </a:spcAft>
              <a:buClrTx/>
              <a:buSzTx/>
              <a:buFontTx/>
              <a:buNone/>
              <a:tabLst/>
              <a:defRPr/>
            </a:pPr>
            <a:r>
              <a:rPr kumimoji="0" lang="en-US" sz="1567" b="0" i="0" u="none" strike="noStrike" kern="0" cap="none" spc="0" normalizeH="0" baseline="0" noProof="0" dirty="0">
                <a:ln>
                  <a:noFill/>
                </a:ln>
                <a:gradFill>
                  <a:gsLst>
                    <a:gs pos="85321">
                      <a:srgbClr val="353535"/>
                    </a:gs>
                    <a:gs pos="57000">
                      <a:srgbClr val="353535"/>
                    </a:gs>
                  </a:gsLst>
                  <a:lin ang="0" scaled="0"/>
                </a:gradFill>
                <a:effectLst/>
                <a:uLnTx/>
                <a:uFillTx/>
                <a:latin typeface="Segoe UI" panose="020B0502040204020203" pitchFamily="34" charset="0"/>
                <a:ea typeface="+mn-ea"/>
                <a:cs typeface="Segoe UI" panose="020B0502040204020203" pitchFamily="34" charset="0"/>
              </a:rPr>
              <a:t>Transform complex data into business user friendly semantic models</a:t>
            </a:r>
          </a:p>
        </p:txBody>
      </p:sp>
      <p:sp>
        <p:nvSpPr>
          <p:cNvPr id="161" name="TextBox 160"/>
          <p:cNvSpPr txBox="1"/>
          <p:nvPr/>
        </p:nvSpPr>
        <p:spPr>
          <a:xfrm>
            <a:off x="3585323" y="4010682"/>
            <a:ext cx="2268142" cy="1602670"/>
          </a:xfrm>
          <a:prstGeom prst="rect">
            <a:avLst/>
          </a:prstGeom>
          <a:noFill/>
        </p:spPr>
        <p:txBody>
          <a:bodyPr wrap="square"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961" b="1" i="0" u="none" strike="noStrike" kern="0" cap="none" spc="0" normalizeH="0" baseline="0" noProof="0" dirty="0">
                <a:ln>
                  <a:noFill/>
                </a:ln>
                <a:gradFill>
                  <a:gsLst>
                    <a:gs pos="97177">
                      <a:srgbClr val="0078D7"/>
                    </a:gs>
                    <a:gs pos="85321">
                      <a:srgbClr val="0078D7"/>
                    </a:gs>
                  </a:gsLst>
                  <a:lin ang="0" scaled="0"/>
                </a:gradFill>
                <a:effectLst/>
                <a:uLnTx/>
                <a:uFillTx/>
                <a:latin typeface="Segoe UI Semilight" panose="020B0402040204020203" pitchFamily="34" charset="0"/>
                <a:ea typeface="+mn-ea"/>
                <a:cs typeface="Segoe UI Semilight" panose="020B0402040204020203" pitchFamily="34" charset="0"/>
              </a:rPr>
              <a:t>Gain insights at the speed of thought</a:t>
            </a:r>
          </a:p>
          <a:p>
            <a:pPr marL="0" marR="0" lvl="0" indent="0" algn="l" defTabSz="914049" rtl="0" eaLnBrk="1" fontAlgn="auto" latinLnBrk="0" hangingPunct="1">
              <a:lnSpc>
                <a:spcPct val="90000"/>
              </a:lnSpc>
              <a:spcBef>
                <a:spcPts val="196"/>
              </a:spcBef>
              <a:spcAft>
                <a:spcPts val="0"/>
              </a:spcAft>
              <a:buClrTx/>
              <a:buSzTx/>
              <a:buFontTx/>
              <a:buNone/>
              <a:tabLst/>
              <a:defRPr/>
            </a:pPr>
            <a:r>
              <a:rPr kumimoji="0" lang="en-US" sz="1567" b="0" i="0" u="none" strike="noStrike" kern="0" cap="none" spc="0" normalizeH="0" baseline="0" noProof="0" dirty="0">
                <a:ln>
                  <a:noFill/>
                </a:ln>
                <a:gradFill>
                  <a:gsLst>
                    <a:gs pos="85321">
                      <a:srgbClr val="353535"/>
                    </a:gs>
                    <a:gs pos="57000">
                      <a:srgbClr val="353535"/>
                    </a:gs>
                  </a:gsLst>
                  <a:lin ang="0" scaled="0"/>
                </a:gradFill>
                <a:effectLst/>
                <a:uLnTx/>
                <a:uFillTx/>
                <a:latin typeface="Segoe UI" panose="020B0502040204020203" pitchFamily="34" charset="0"/>
                <a:ea typeface="+mn-ea"/>
                <a:cs typeface="Segoe UI" panose="020B0502040204020203" pitchFamily="34" charset="0"/>
              </a:rPr>
              <a:t>Gain instant insights with in-memory cache using your preferred visualization tools </a:t>
            </a:r>
          </a:p>
        </p:txBody>
      </p:sp>
      <p:grpSp>
        <p:nvGrpSpPr>
          <p:cNvPr id="4" name="Group 3"/>
          <p:cNvGrpSpPr/>
          <p:nvPr/>
        </p:nvGrpSpPr>
        <p:grpSpPr>
          <a:xfrm>
            <a:off x="3587777" y="2211071"/>
            <a:ext cx="1384398" cy="1384398"/>
            <a:chOff x="9301751" y="2254735"/>
            <a:chExt cx="1412358" cy="1412358"/>
          </a:xfrm>
        </p:grpSpPr>
        <p:sp>
          <p:nvSpPr>
            <p:cNvPr id="27" name="Oval 26"/>
            <p:cNvSpPr/>
            <p:nvPr/>
          </p:nvSpPr>
          <p:spPr bwMode="auto">
            <a:xfrm>
              <a:off x="9301751"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79" name="Group 178"/>
            <p:cNvGrpSpPr/>
            <p:nvPr/>
          </p:nvGrpSpPr>
          <p:grpSpPr>
            <a:xfrm>
              <a:off x="9642289" y="2665588"/>
              <a:ext cx="731283" cy="590653"/>
              <a:chOff x="9722329" y="2521754"/>
              <a:chExt cx="1155675" cy="933431"/>
            </a:xfrm>
          </p:grpSpPr>
          <p:sp>
            <p:nvSpPr>
              <p:cNvPr id="180" name="Freeform 33"/>
              <p:cNvSpPr>
                <a:spLocks noChangeAspect="1" noEditPoints="1"/>
              </p:cNvSpPr>
              <p:nvPr/>
            </p:nvSpPr>
            <p:spPr bwMode="black">
              <a:xfrm>
                <a:off x="10216814" y="2679763"/>
                <a:ext cx="451890" cy="321437"/>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31506"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charset="0"/>
                  <a:ea typeface="MS PGothic" charset="0"/>
                  <a:cs typeface="+mn-cs"/>
                </a:endParaRPr>
              </a:p>
            </p:txBody>
          </p:sp>
          <p:sp>
            <p:nvSpPr>
              <p:cNvPr id="181" name="Freeform 9"/>
              <p:cNvSpPr>
                <a:spLocks noChangeAspect="1" noEditPoints="1"/>
              </p:cNvSpPr>
              <p:nvPr/>
            </p:nvSpPr>
            <p:spPr bwMode="black">
              <a:xfrm rot="16200000" flipH="1">
                <a:off x="10122317" y="2406954"/>
                <a:ext cx="640887" cy="870487"/>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2" name="Group 181"/>
              <p:cNvGrpSpPr/>
              <p:nvPr/>
            </p:nvGrpSpPr>
            <p:grpSpPr>
              <a:xfrm>
                <a:off x="9722329" y="2871605"/>
                <a:ext cx="584013" cy="583580"/>
                <a:chOff x="9651050" y="2802005"/>
                <a:chExt cx="660577" cy="660087"/>
              </a:xfrm>
            </p:grpSpPr>
            <p:sp>
              <p:nvSpPr>
                <p:cNvPr id="183" name="Oval 182"/>
                <p:cNvSpPr/>
                <p:nvPr/>
              </p:nvSpPr>
              <p:spPr bwMode="auto">
                <a:xfrm>
                  <a:off x="9651050" y="2806838"/>
                  <a:ext cx="655256" cy="65525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Freeform 302"/>
                <p:cNvSpPr/>
                <p:nvPr/>
              </p:nvSpPr>
              <p:spPr bwMode="auto">
                <a:xfrm>
                  <a:off x="9656370" y="2802003"/>
                  <a:ext cx="655252" cy="655251"/>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9" name="Group 8"/>
          <p:cNvGrpSpPr/>
          <p:nvPr/>
        </p:nvGrpSpPr>
        <p:grpSpPr>
          <a:xfrm>
            <a:off x="788547" y="2211071"/>
            <a:ext cx="1384398" cy="1384398"/>
            <a:chOff x="613918" y="2254735"/>
            <a:chExt cx="1412358" cy="1412358"/>
          </a:xfrm>
        </p:grpSpPr>
        <p:sp>
          <p:nvSpPr>
            <p:cNvPr id="25" name="Oval 24"/>
            <p:cNvSpPr/>
            <p:nvPr/>
          </p:nvSpPr>
          <p:spPr bwMode="auto">
            <a:xfrm>
              <a:off x="613918"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8" name="Picture 7"/>
            <p:cNvPicPr>
              <a:picLocks noChangeAspect="1"/>
            </p:cNvPicPr>
            <p:nvPr/>
          </p:nvPicPr>
          <p:blipFill>
            <a:blip r:embed="rId3">
              <a:duotone>
                <a:schemeClr val="accent5">
                  <a:shade val="45000"/>
                  <a:satMod val="135000"/>
                </a:schemeClr>
                <a:prstClr val="white"/>
              </a:duotone>
            </a:blip>
            <a:stretch>
              <a:fillRect/>
            </a:stretch>
          </p:blipFill>
          <p:spPr>
            <a:xfrm>
              <a:off x="936579" y="2654379"/>
              <a:ext cx="830098" cy="644601"/>
            </a:xfrm>
            <a:prstGeom prst="rect">
              <a:avLst/>
            </a:prstGeom>
          </p:spPr>
        </p:pic>
      </p:grpSp>
      <p:sp>
        <p:nvSpPr>
          <p:cNvPr id="44" name="TextBox 43"/>
          <p:cNvSpPr txBox="1"/>
          <p:nvPr/>
        </p:nvSpPr>
        <p:spPr>
          <a:xfrm>
            <a:off x="6588964" y="4010681"/>
            <a:ext cx="2039437" cy="1413136"/>
          </a:xfrm>
          <a:prstGeom prst="rect">
            <a:avLst/>
          </a:prstGeom>
          <a:noFill/>
        </p:spPr>
        <p:txBody>
          <a:bodyPr wrap="square"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961" b="1" i="0" u="none" strike="noStrike" kern="0" cap="none" spc="0" normalizeH="0" baseline="0" noProof="0" dirty="0">
                <a:ln>
                  <a:noFill/>
                </a:ln>
                <a:gradFill>
                  <a:gsLst>
                    <a:gs pos="97177">
                      <a:srgbClr val="0078D7"/>
                    </a:gs>
                    <a:gs pos="85321">
                      <a:srgbClr val="0078D7"/>
                    </a:gs>
                  </a:gsLst>
                  <a:lin ang="0" scaled="0"/>
                </a:gradFill>
                <a:effectLst/>
                <a:uLnTx/>
                <a:uFillTx/>
                <a:latin typeface="Segoe UI Semilight" panose="020B0402040204020203" pitchFamily="34" charset="0"/>
                <a:ea typeface="+mn-ea"/>
                <a:cs typeface="Segoe UI Semilight" panose="020B0402040204020203" pitchFamily="34" charset="0"/>
              </a:rPr>
              <a:t>Proven </a:t>
            </a:r>
            <a:br>
              <a:rPr kumimoji="0" lang="en-US" sz="1961" b="1" i="0" u="none" strike="noStrike" kern="0" cap="none" spc="0" normalizeH="0" baseline="0" noProof="0" dirty="0">
                <a:ln>
                  <a:noFill/>
                </a:ln>
                <a:gradFill>
                  <a:gsLst>
                    <a:gs pos="97177">
                      <a:srgbClr val="0078D7"/>
                    </a:gs>
                    <a:gs pos="85321">
                      <a:srgbClr val="0078D7"/>
                    </a:gs>
                  </a:gsLst>
                  <a:lin ang="0" scaled="0"/>
                </a:gradFill>
                <a:effectLst/>
                <a:uLnTx/>
                <a:uFillTx/>
                <a:latin typeface="Segoe UI Semilight" panose="020B0402040204020203" pitchFamily="34" charset="0"/>
                <a:ea typeface="+mn-ea"/>
                <a:cs typeface="Segoe UI Semilight" panose="020B0402040204020203" pitchFamily="34" charset="0"/>
              </a:rPr>
            </a:br>
            <a:r>
              <a:rPr kumimoji="0" lang="en-US" sz="1961" b="1" i="0" u="none" strike="noStrike" kern="0" cap="none" spc="0" normalizeH="0" baseline="0" noProof="0" dirty="0">
                <a:ln>
                  <a:noFill/>
                </a:ln>
                <a:gradFill>
                  <a:gsLst>
                    <a:gs pos="97177">
                      <a:srgbClr val="0078D7"/>
                    </a:gs>
                    <a:gs pos="85321">
                      <a:srgbClr val="0078D7"/>
                    </a:gs>
                  </a:gsLst>
                  <a:lin ang="0" scaled="0"/>
                </a:gradFill>
                <a:effectLst/>
                <a:uLnTx/>
                <a:uFillTx/>
                <a:latin typeface="Segoe UI Semilight" panose="020B0402040204020203" pitchFamily="34" charset="0"/>
                <a:ea typeface="+mn-ea"/>
                <a:cs typeface="Segoe UI Semilight" panose="020B0402040204020203" pitchFamily="34" charset="0"/>
              </a:rPr>
              <a:t>technology</a:t>
            </a:r>
          </a:p>
          <a:p>
            <a:pPr marL="0" marR="0" lvl="0" indent="0" algn="l" defTabSz="914049" rtl="0" eaLnBrk="1" fontAlgn="auto" latinLnBrk="0" hangingPunct="1">
              <a:lnSpc>
                <a:spcPct val="90000"/>
              </a:lnSpc>
              <a:spcBef>
                <a:spcPts val="196"/>
              </a:spcBef>
              <a:spcAft>
                <a:spcPts val="0"/>
              </a:spcAft>
              <a:buClrTx/>
              <a:buSzTx/>
              <a:buFontTx/>
              <a:buNone/>
              <a:tabLst/>
              <a:defRPr/>
            </a:pPr>
            <a:r>
              <a:rPr kumimoji="0" lang="en-US" sz="1567" b="0" i="0" u="none" strike="noStrike" kern="0" cap="none" spc="0" normalizeH="0" baseline="0" noProof="0" dirty="0">
                <a:ln>
                  <a:noFill/>
                </a:ln>
                <a:gradFill>
                  <a:gsLst>
                    <a:gs pos="85321">
                      <a:srgbClr val="353535"/>
                    </a:gs>
                    <a:gs pos="57000">
                      <a:srgbClr val="353535"/>
                    </a:gs>
                  </a:gsLst>
                  <a:lin ang="0" scaled="0"/>
                </a:gradFill>
                <a:effectLst/>
                <a:uLnTx/>
                <a:uFillTx/>
                <a:latin typeface="Segoe UI" panose="020B0502040204020203" pitchFamily="34" charset="0"/>
                <a:ea typeface="+mn-ea"/>
                <a:cs typeface="Segoe UI" panose="020B0502040204020203" pitchFamily="34" charset="0"/>
              </a:rPr>
              <a:t>Based on powerful, </a:t>
            </a:r>
            <a:br>
              <a:rPr kumimoji="0" lang="en-US" sz="1567" b="0" i="0" u="none" strike="noStrike" kern="0" cap="none" spc="0" normalizeH="0" baseline="0" noProof="0" dirty="0">
                <a:ln>
                  <a:noFill/>
                </a:ln>
                <a:gradFill>
                  <a:gsLst>
                    <a:gs pos="85321">
                      <a:srgbClr val="353535"/>
                    </a:gs>
                    <a:gs pos="57000">
                      <a:srgbClr val="353535"/>
                    </a:gs>
                  </a:gsLst>
                  <a:lin ang="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0" cap="none" spc="0" normalizeH="0" baseline="0" noProof="0" dirty="0">
                <a:ln>
                  <a:noFill/>
                </a:ln>
                <a:gradFill>
                  <a:gsLst>
                    <a:gs pos="85321">
                      <a:srgbClr val="353535"/>
                    </a:gs>
                    <a:gs pos="57000">
                      <a:srgbClr val="353535"/>
                    </a:gs>
                  </a:gsLst>
                  <a:lin ang="0" scaled="0"/>
                </a:gradFill>
                <a:effectLst/>
                <a:uLnTx/>
                <a:uFillTx/>
                <a:latin typeface="Segoe UI" panose="020B0502040204020203" pitchFamily="34" charset="0"/>
                <a:ea typeface="+mn-ea"/>
                <a:cs typeface="Segoe UI" panose="020B0502040204020203" pitchFamily="34" charset="0"/>
              </a:rPr>
              <a:t>proven SQL Server Analysis Services</a:t>
            </a:r>
          </a:p>
        </p:txBody>
      </p:sp>
      <p:grpSp>
        <p:nvGrpSpPr>
          <p:cNvPr id="45" name="Group 44"/>
          <p:cNvGrpSpPr/>
          <p:nvPr/>
        </p:nvGrpSpPr>
        <p:grpSpPr>
          <a:xfrm>
            <a:off x="6588964" y="2211071"/>
            <a:ext cx="1384398" cy="1384398"/>
            <a:chOff x="3440105" y="2254735"/>
            <a:chExt cx="1412358" cy="1412358"/>
          </a:xfrm>
        </p:grpSpPr>
        <p:sp>
          <p:nvSpPr>
            <p:cNvPr id="46" name="Oval 45"/>
            <p:cNvSpPr/>
            <p:nvPr/>
          </p:nvSpPr>
          <p:spPr bwMode="auto">
            <a:xfrm>
              <a:off x="3440105"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7" name="Group 46"/>
            <p:cNvGrpSpPr/>
            <p:nvPr/>
          </p:nvGrpSpPr>
          <p:grpSpPr>
            <a:xfrm>
              <a:off x="3799868" y="2657362"/>
              <a:ext cx="692832" cy="607105"/>
              <a:chOff x="1227214" y="2470104"/>
              <a:chExt cx="1040050" cy="911361"/>
            </a:xfrm>
          </p:grpSpPr>
          <p:sp>
            <p:nvSpPr>
              <p:cNvPr id="48" name="Freeform 39"/>
              <p:cNvSpPr>
                <a:spLocks/>
              </p:cNvSpPr>
              <p:nvPr/>
            </p:nvSpPr>
            <p:spPr bwMode="auto">
              <a:xfrm>
                <a:off x="1483794" y="2470104"/>
                <a:ext cx="783470" cy="855478"/>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lumMod val="50000"/>
                </a:schemeClr>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p:nvPr/>
            </p:nvGrpSpPr>
            <p:grpSpPr>
              <a:xfrm>
                <a:off x="1227214" y="2929560"/>
                <a:ext cx="451905" cy="451905"/>
                <a:chOff x="1208013" y="2916080"/>
                <a:chExt cx="493121" cy="493121"/>
              </a:xfrm>
            </p:grpSpPr>
            <p:sp>
              <p:nvSpPr>
                <p:cNvPr id="50" name="Oval 49"/>
                <p:cNvSpPr/>
                <p:nvPr/>
              </p:nvSpPr>
              <p:spPr>
                <a:xfrm>
                  <a:off x="1208013" y="2916080"/>
                  <a:ext cx="493121" cy="493121"/>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1" name="Freeform: Shape 50"/>
                <p:cNvSpPr/>
                <p:nvPr/>
              </p:nvSpPr>
              <p:spPr bwMode="auto">
                <a:xfrm rot="284808">
                  <a:off x="1302739" y="3041745"/>
                  <a:ext cx="300855" cy="275479"/>
                </a:xfrm>
                <a:custGeom>
                  <a:avLst/>
                  <a:gdLst>
                    <a:gd name="connsiteX0" fmla="*/ 0 w 1847088"/>
                    <a:gd name="connsiteY0" fmla="*/ 1045464 h 1706880"/>
                    <a:gd name="connsiteX1" fmla="*/ 225552 w 1847088"/>
                    <a:gd name="connsiteY1" fmla="*/ 722376 h 1706880"/>
                    <a:gd name="connsiteX2" fmla="*/ 749808 w 1847088"/>
                    <a:gd name="connsiteY2" fmla="*/ 1179576 h 1706880"/>
                    <a:gd name="connsiteX3" fmla="*/ 1539240 w 1847088"/>
                    <a:gd name="connsiteY3" fmla="*/ 0 h 1706880"/>
                    <a:gd name="connsiteX4" fmla="*/ 1847088 w 1847088"/>
                    <a:gd name="connsiteY4" fmla="*/ 210312 h 1706880"/>
                    <a:gd name="connsiteX5" fmla="*/ 816864 w 1847088"/>
                    <a:gd name="connsiteY5" fmla="*/ 1706880 h 1706880"/>
                    <a:gd name="connsiteX6" fmla="*/ 0 w 1847088"/>
                    <a:gd name="connsiteY6" fmla="*/ 1045464 h 1706880"/>
                    <a:gd name="connsiteX0" fmla="*/ 0 w 1909753"/>
                    <a:gd name="connsiteY0" fmla="*/ 1045464 h 1706880"/>
                    <a:gd name="connsiteX1" fmla="*/ 225552 w 1909753"/>
                    <a:gd name="connsiteY1" fmla="*/ 722376 h 1706880"/>
                    <a:gd name="connsiteX2" fmla="*/ 749808 w 1909753"/>
                    <a:gd name="connsiteY2" fmla="*/ 1179576 h 1706880"/>
                    <a:gd name="connsiteX3" fmla="*/ 1539240 w 1909753"/>
                    <a:gd name="connsiteY3" fmla="*/ 0 h 1706880"/>
                    <a:gd name="connsiteX4" fmla="*/ 1909753 w 1909753"/>
                    <a:gd name="connsiteY4" fmla="*/ 252087 h 1706880"/>
                    <a:gd name="connsiteX5" fmla="*/ 816864 w 1909753"/>
                    <a:gd name="connsiteY5" fmla="*/ 1706880 h 1706880"/>
                    <a:gd name="connsiteX6" fmla="*/ 0 w 1909753"/>
                    <a:gd name="connsiteY6" fmla="*/ 1045464 h 1706880"/>
                    <a:gd name="connsiteX0" fmla="*/ 0 w 1909753"/>
                    <a:gd name="connsiteY0" fmla="*/ 1014131 h 1675547"/>
                    <a:gd name="connsiteX1" fmla="*/ 225552 w 1909753"/>
                    <a:gd name="connsiteY1" fmla="*/ 691043 h 1675547"/>
                    <a:gd name="connsiteX2" fmla="*/ 749808 w 1909753"/>
                    <a:gd name="connsiteY2" fmla="*/ 1148243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1014131 h 1675547"/>
                    <a:gd name="connsiteX1" fmla="*/ 225552 w 1909753"/>
                    <a:gd name="connsiteY1" fmla="*/ 691043 h 1675547"/>
                    <a:gd name="connsiteX2" fmla="*/ 802444 w 1909753"/>
                    <a:gd name="connsiteY2" fmla="*/ 1195620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972024 h 1633440"/>
                    <a:gd name="connsiteX1" fmla="*/ 225552 w 1909753"/>
                    <a:gd name="connsiteY1" fmla="*/ 648936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909753"/>
                    <a:gd name="connsiteY0" fmla="*/ 972024 h 1633440"/>
                    <a:gd name="connsiteX1" fmla="*/ 299244 w 1909753"/>
                    <a:gd name="connsiteY1" fmla="*/ 727893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820270"/>
                    <a:gd name="connsiteY0" fmla="*/ 1040452 h 1633440"/>
                    <a:gd name="connsiteX1" fmla="*/ 209761 w 1820270"/>
                    <a:gd name="connsiteY1" fmla="*/ 727893 h 1633440"/>
                    <a:gd name="connsiteX2" fmla="*/ 712961 w 1820270"/>
                    <a:gd name="connsiteY2" fmla="*/ 1153513 h 1633440"/>
                    <a:gd name="connsiteX3" fmla="*/ 1538824 w 1820270"/>
                    <a:gd name="connsiteY3" fmla="*/ 0 h 1633440"/>
                    <a:gd name="connsiteX4" fmla="*/ 1820270 w 1820270"/>
                    <a:gd name="connsiteY4" fmla="*/ 178647 h 1633440"/>
                    <a:gd name="connsiteX5" fmla="*/ 727381 w 1820270"/>
                    <a:gd name="connsiteY5" fmla="*/ 1633440 h 1633440"/>
                    <a:gd name="connsiteX6" fmla="*/ 0 w 1820270"/>
                    <a:gd name="connsiteY6" fmla="*/ 1040452 h 1633440"/>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811604 w 1820270"/>
                    <a:gd name="connsiteY5" fmla="*/ 1628175 h 1628175"/>
                    <a:gd name="connsiteX6" fmla="*/ 0 w 1820270"/>
                    <a:gd name="connsiteY6" fmla="*/ 1040452 h 1628175"/>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785288 w 1820270"/>
                    <a:gd name="connsiteY5" fmla="*/ 1628175 h 1628175"/>
                    <a:gd name="connsiteX6" fmla="*/ 0 w 1820270"/>
                    <a:gd name="connsiteY6" fmla="*/ 1040452 h 1628175"/>
                    <a:gd name="connsiteX0" fmla="*/ 0 w 1778159"/>
                    <a:gd name="connsiteY0" fmla="*/ 1040452 h 1628175"/>
                    <a:gd name="connsiteX1" fmla="*/ 167650 w 1778159"/>
                    <a:gd name="connsiteY1" fmla="*/ 727893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 name="connsiteX0" fmla="*/ 0 w 1778159"/>
                    <a:gd name="connsiteY0" fmla="*/ 1040452 h 1628175"/>
                    <a:gd name="connsiteX1" fmla="*/ 172912 w 1778159"/>
                    <a:gd name="connsiteY1" fmla="*/ 764739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159" h="1628175">
                      <a:moveTo>
                        <a:pt x="0" y="1040452"/>
                      </a:moveTo>
                      <a:lnTo>
                        <a:pt x="172912" y="764739"/>
                      </a:lnTo>
                      <a:lnTo>
                        <a:pt x="670850" y="1153513"/>
                      </a:lnTo>
                      <a:lnTo>
                        <a:pt x="1496713" y="0"/>
                      </a:lnTo>
                      <a:lnTo>
                        <a:pt x="1778159" y="178647"/>
                      </a:lnTo>
                      <a:lnTo>
                        <a:pt x="743177" y="1628175"/>
                      </a:lnTo>
                      <a:lnTo>
                        <a:pt x="0" y="1040452"/>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2" name="Rectangle 51"/>
          <p:cNvSpPr/>
          <p:nvPr/>
        </p:nvSpPr>
        <p:spPr>
          <a:xfrm>
            <a:off x="9363902" y="4010681"/>
            <a:ext cx="2202588" cy="1634575"/>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961" b="1" i="0" u="none" strike="noStrike" kern="0" cap="none" spc="0" normalizeH="0" baseline="0" noProof="0" dirty="0">
                <a:ln>
                  <a:noFill/>
                </a:ln>
                <a:gradFill>
                  <a:gsLst>
                    <a:gs pos="97177">
                      <a:srgbClr val="0078D7"/>
                    </a:gs>
                    <a:gs pos="85321">
                      <a:srgbClr val="0078D7"/>
                    </a:gs>
                  </a:gsLst>
                  <a:lin ang="0" scaled="0"/>
                </a:gradFill>
                <a:effectLst/>
                <a:uLnTx/>
                <a:uFillTx/>
                <a:latin typeface="Segoe UI Semilight" panose="020B0402040204020203" pitchFamily="34" charset="0"/>
                <a:ea typeface="+mn-ea"/>
                <a:cs typeface="Segoe UI Semilight" panose="020B0402040204020203" pitchFamily="34" charset="0"/>
              </a:rPr>
              <a:t>Provision and scale with ease</a:t>
            </a:r>
          </a:p>
          <a:p>
            <a:pPr marL="0" marR="0" lvl="0" indent="0" algn="l" defTabSz="914049" rtl="0" eaLnBrk="1" fontAlgn="auto" latinLnBrk="0" hangingPunct="1">
              <a:lnSpc>
                <a:spcPct val="90000"/>
              </a:lnSpc>
              <a:spcBef>
                <a:spcPts val="196"/>
              </a:spcBef>
              <a:spcAft>
                <a:spcPts val="0"/>
              </a:spcAft>
              <a:buClrTx/>
              <a:buSzTx/>
              <a:buFontTx/>
              <a:buNone/>
              <a:tabLst/>
              <a:defRPr/>
            </a:pPr>
            <a:r>
              <a:rPr kumimoji="0" lang="en-US" sz="1567" b="0" i="0" u="none" strike="noStrike" kern="0" cap="none" spc="0" normalizeH="0" baseline="0" noProof="0" dirty="0">
                <a:ln>
                  <a:noFill/>
                </a:ln>
                <a:gradFill>
                  <a:gsLst>
                    <a:gs pos="85321">
                      <a:srgbClr val="353535"/>
                    </a:gs>
                    <a:gs pos="57000">
                      <a:srgbClr val="353535"/>
                    </a:gs>
                  </a:gsLst>
                  <a:lin ang="0" scaled="0"/>
                </a:gradFill>
                <a:effectLst/>
                <a:uLnTx/>
                <a:uFillTx/>
                <a:latin typeface="Segoe UI" panose="020B0502040204020203" pitchFamily="34" charset="0"/>
                <a:ea typeface="+mn-ea"/>
                <a:cs typeface="Segoe UI" panose="020B0502040204020203" pitchFamily="34" charset="0"/>
              </a:rPr>
              <a:t>Easy to deploy, scale, </a:t>
            </a:r>
            <a:br>
              <a:rPr kumimoji="0" lang="en-US" sz="1567" b="0" i="0" u="none" strike="noStrike" kern="0" cap="none" spc="0" normalizeH="0" baseline="0" noProof="0" dirty="0">
                <a:ln>
                  <a:noFill/>
                </a:ln>
                <a:gradFill>
                  <a:gsLst>
                    <a:gs pos="85321">
                      <a:srgbClr val="353535"/>
                    </a:gs>
                    <a:gs pos="57000">
                      <a:srgbClr val="353535"/>
                    </a:gs>
                  </a:gsLst>
                  <a:lin ang="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0" cap="none" spc="0" normalizeH="0" baseline="0" noProof="0" dirty="0">
                <a:ln>
                  <a:noFill/>
                </a:ln>
                <a:gradFill>
                  <a:gsLst>
                    <a:gs pos="85321">
                      <a:srgbClr val="353535"/>
                    </a:gs>
                    <a:gs pos="57000">
                      <a:srgbClr val="353535"/>
                    </a:gs>
                  </a:gsLst>
                  <a:lin ang="0" scaled="0"/>
                </a:gradFill>
                <a:effectLst/>
                <a:uLnTx/>
                <a:uFillTx/>
                <a:latin typeface="Segoe UI" panose="020B0502040204020203" pitchFamily="34" charset="0"/>
                <a:ea typeface="+mn-ea"/>
                <a:cs typeface="Segoe UI" panose="020B0502040204020203" pitchFamily="34" charset="0"/>
              </a:rPr>
              <a:t>and manage as a platform-as-a-service solution</a:t>
            </a:r>
          </a:p>
        </p:txBody>
      </p:sp>
      <p:grpSp>
        <p:nvGrpSpPr>
          <p:cNvPr id="53" name="Group 52"/>
          <p:cNvGrpSpPr/>
          <p:nvPr/>
        </p:nvGrpSpPr>
        <p:grpSpPr>
          <a:xfrm>
            <a:off x="9363900" y="2211071"/>
            <a:ext cx="1384398" cy="1384398"/>
            <a:chOff x="6531484" y="2254735"/>
            <a:chExt cx="1412358" cy="1412358"/>
          </a:xfrm>
        </p:grpSpPr>
        <p:sp>
          <p:nvSpPr>
            <p:cNvPr id="54" name="Oval 53"/>
            <p:cNvSpPr/>
            <p:nvPr/>
          </p:nvSpPr>
          <p:spPr bwMode="auto">
            <a:xfrm>
              <a:off x="6531484"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Freeform 5"/>
            <p:cNvSpPr>
              <a:spLocks noChangeAspect="1" noEditPoints="1"/>
            </p:cNvSpPr>
            <p:nvPr/>
          </p:nvSpPr>
          <p:spPr bwMode="black">
            <a:xfrm>
              <a:off x="6833152" y="2709266"/>
              <a:ext cx="809022" cy="503296"/>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1">
                <a:lumMod val="50000"/>
              </a:schemeClr>
            </a:solidFill>
            <a:ln>
              <a:solidFill>
                <a:schemeClr val="bg2"/>
              </a:solidFill>
            </a:ln>
          </p:spPr>
          <p:txBody>
            <a:bodyPr vert="horz" wrap="square" lIns="47435" tIns="23717" rIns="47435" bIns="23717" numCol="1" anchor="t" anchorCtr="0" compatLnSpc="1">
              <a:prstTxWarp prst="textNoShape">
                <a:avLst/>
              </a:prstTxWarp>
            </a:bodyPr>
            <a:lstStyle/>
            <a:p>
              <a:pPr marL="0" marR="0" lvl="0" indent="0" algn="l" defTabSz="483785" rtl="0" eaLnBrk="1" fontAlgn="auto" latinLnBrk="0" hangingPunct="1">
                <a:lnSpc>
                  <a:spcPct val="100000"/>
                </a:lnSpc>
                <a:spcBef>
                  <a:spcPts val="0"/>
                </a:spcBef>
                <a:spcAft>
                  <a:spcPts val="0"/>
                </a:spcAft>
                <a:buClrTx/>
                <a:buSzTx/>
                <a:buFontTx/>
                <a:buNone/>
                <a:tabLst/>
                <a:defRPr/>
              </a:pPr>
              <a:endParaRPr kumimoji="0" lang="en-US" sz="934" b="0" i="0" u="none" strike="noStrike" kern="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36340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02_Ignite_Breakout_Template">
  <a:themeElements>
    <a:clrScheme name="Custom 5">
      <a:dk1>
        <a:srgbClr val="505050"/>
      </a:dk1>
      <a:lt1>
        <a:srgbClr val="FFFFFF"/>
      </a:lt1>
      <a:dk2>
        <a:srgbClr val="F2C811"/>
      </a:dk2>
      <a:lt2>
        <a:srgbClr val="F8F8F8"/>
      </a:lt2>
      <a:accent1>
        <a:srgbClr val="000000"/>
      </a:accent1>
      <a:accent2>
        <a:srgbClr val="F2C811"/>
      </a:accent2>
      <a:accent3>
        <a:srgbClr val="8C8C8C"/>
      </a:accent3>
      <a:accent4>
        <a:srgbClr val="D2D2D2"/>
      </a:accent4>
      <a:accent5>
        <a:srgbClr val="FFB900"/>
      </a:accent5>
      <a:accent6>
        <a:srgbClr val="FFFFFF"/>
      </a:accent6>
      <a:hlink>
        <a:srgbClr val="00000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4E9C57C-7738-40E5-9DA5-A2AFCC4D2718}" vid="{9875B0D4-94A5-4794-8D43-D7C5C9BD4FC5}"/>
    </a:ext>
  </a:extLst>
</a:theme>
</file>

<file path=ppt/theme/theme3.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1978</Words>
  <Application>Microsoft Office PowerPoint</Application>
  <PresentationFormat>Widescreen</PresentationFormat>
  <Paragraphs>257</Paragraphs>
  <Slides>14</Slides>
  <Notes>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14</vt:i4>
      </vt:variant>
    </vt:vector>
  </HeadingPairs>
  <TitlesOfParts>
    <vt:vector size="32" baseType="lpstr">
      <vt:lpstr>Arial</vt:lpstr>
      <vt:lpstr>Calibri</vt:lpstr>
      <vt:lpstr>Calibri Light</vt:lpstr>
      <vt:lpstr>Consolas</vt:lpstr>
      <vt:lpstr>Open Sans Condensed</vt:lpstr>
      <vt:lpstr>Open Sans Condensed Light</vt:lpstr>
      <vt:lpstr>Segoe</vt:lpstr>
      <vt:lpstr>Segoe UI</vt:lpstr>
      <vt:lpstr>Segoe UI Black</vt:lpstr>
      <vt:lpstr>Segoe UI Light</vt:lpstr>
      <vt:lpstr>Segoe UI Semibold</vt:lpstr>
      <vt:lpstr>Segoe UI Semilight</vt:lpstr>
      <vt:lpstr>Tw Cen MT</vt:lpstr>
      <vt:lpstr>Wingdings</vt:lpstr>
      <vt:lpstr>Office Theme</vt:lpstr>
      <vt:lpstr>5-50002_Ignite_Breakout_Template</vt:lpstr>
      <vt:lpstr>STB Product Families 2015</vt:lpstr>
      <vt:lpstr>think-cell Slide</vt:lpstr>
      <vt:lpstr>Integrar PowerBI a EDW</vt:lpstr>
      <vt:lpstr>Organisational BI vs Self-Service</vt:lpstr>
      <vt:lpstr>PowerPoint Presentation</vt:lpstr>
      <vt:lpstr>PowerPoint Presentation</vt:lpstr>
      <vt:lpstr>A balanced approach…</vt:lpstr>
      <vt:lpstr>Power BI portfolio</vt:lpstr>
      <vt:lpstr>PowerPoint Presentation</vt:lpstr>
      <vt:lpstr>Data Warehouse Modern BI: Components Azure</vt:lpstr>
      <vt:lpstr>Analysis Services</vt:lpstr>
      <vt:lpstr>Analysis Services Analysis Services </vt:lpstr>
      <vt:lpstr>Security</vt:lpstr>
      <vt:lpstr>Data Security</vt:lpstr>
      <vt:lpstr>PowerPoint Presentation</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a Dataflows, el ETL de Power BI Service</dc:title>
  <dc:creator>Cecilia Brusatori</dc:creator>
  <cp:lastModifiedBy>maxi accotto</cp:lastModifiedBy>
  <cp:revision>21</cp:revision>
  <dcterms:created xsi:type="dcterms:W3CDTF">2020-06-07T20:33:52Z</dcterms:created>
  <dcterms:modified xsi:type="dcterms:W3CDTF">2020-06-23T15:57:25Z</dcterms:modified>
</cp:coreProperties>
</file>